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34757" y="1625345"/>
            <a:ext cx="5919470" cy="310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0600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0" y="0"/>
            <a:ext cx="1600200" cy="11430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0600" y="6095999"/>
            <a:ext cx="990600" cy="7619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1775" y="0"/>
            <a:ext cx="776287" cy="12143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0600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0" y="0"/>
            <a:ext cx="1600200" cy="11430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0600" y="6095999"/>
            <a:ext cx="990600" cy="7619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1775" y="0"/>
            <a:ext cx="776287" cy="12143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0600" y="1676400"/>
            <a:ext cx="2819400" cy="2819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5487" y="419735"/>
            <a:ext cx="7766050" cy="1621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8344" y="2465387"/>
            <a:ext cx="5906134" cy="1555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2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Relationship Id="rId8" Type="http://schemas.openxmlformats.org/officeDocument/2006/relationships/image" Target="../media/image1.jpg"/><Relationship Id="rId9" Type="http://schemas.openxmlformats.org/officeDocument/2006/relationships/image" Target="../media/image31.jpg"/><Relationship Id="rId10" Type="http://schemas.openxmlformats.org/officeDocument/2006/relationships/image" Target="../media/image3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32.png"/><Relationship Id="rId4" Type="http://schemas.openxmlformats.org/officeDocument/2006/relationships/image" Target="../media/image4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4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3.png"/><Relationship Id="rId7" Type="http://schemas.openxmlformats.org/officeDocument/2006/relationships/image" Target="../media/image5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1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53.png"/><Relationship Id="rId4" Type="http://schemas.openxmlformats.org/officeDocument/2006/relationships/image" Target="../media/image6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6.png"/><Relationship Id="rId10" Type="http://schemas.openxmlformats.org/officeDocument/2006/relationships/image" Target="../media/image17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3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8.png"/><Relationship Id="rId10" Type="http://schemas.openxmlformats.org/officeDocument/2006/relationships/image" Target="../media/image1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0.png"/><Relationship Id="rId10" Type="http://schemas.openxmlformats.org/officeDocument/2006/relationships/image" Target="../media/image2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0.png"/><Relationship Id="rId10" Type="http://schemas.openxmlformats.org/officeDocument/2006/relationships/image" Target="../media/image2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1.jp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52925" y="1933575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200400"/>
                  </a:lnTo>
                </a:path>
              </a:pathLst>
            </a:custGeom>
            <a:ln w="158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347469" y="2903537"/>
            <a:ext cx="264096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L="12700" marR="5080" indent="880110">
              <a:lnSpc>
                <a:spcPct val="100000"/>
              </a:lnSpc>
              <a:spcBef>
                <a:spcPts val="125"/>
              </a:spcBef>
            </a:pPr>
            <a:r>
              <a:rPr dirty="0" sz="2000" spc="140">
                <a:solidFill>
                  <a:srgbClr val="EBEBEB"/>
                </a:solidFill>
                <a:latin typeface="Trebuchet MS"/>
                <a:cs typeface="Trebuchet MS"/>
              </a:rPr>
              <a:t>ГЕОГРАФСКО </a:t>
            </a:r>
            <a:r>
              <a:rPr dirty="0" sz="2000" spc="80">
                <a:solidFill>
                  <a:srgbClr val="EBEBEB"/>
                </a:solidFill>
                <a:latin typeface="Trebuchet MS"/>
                <a:cs typeface="Trebuchet MS"/>
              </a:rPr>
              <a:t>ПОЛОЖЕНИЕ, </a:t>
            </a:r>
            <a:r>
              <a:rPr dirty="0" sz="2000" spc="105">
                <a:solidFill>
                  <a:srgbClr val="EBEBEB"/>
                </a:solidFill>
                <a:latin typeface="Trebuchet MS"/>
                <a:cs typeface="Trebuchet MS"/>
              </a:rPr>
              <a:t>ПРИРОДА,</a:t>
            </a:r>
            <a:r>
              <a:rPr dirty="0" sz="2000" spc="-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EBEBEB"/>
                </a:solidFill>
                <a:latin typeface="Trebuchet MS"/>
                <a:cs typeface="Trebuchet MS"/>
              </a:rPr>
              <a:t>ИСТОРИЯ</a:t>
            </a:r>
            <a:endParaRPr sz="2000">
              <a:latin typeface="Trebuchet MS"/>
              <a:cs typeface="Trebuchet MS"/>
            </a:endParaRPr>
          </a:p>
          <a:p>
            <a:pPr algn="r" marR="6985">
              <a:lnSpc>
                <a:spcPct val="100000"/>
              </a:lnSpc>
              <a:spcBef>
                <a:spcPts val="10"/>
              </a:spcBef>
            </a:pPr>
            <a:r>
              <a:rPr dirty="0" sz="2000" spc="14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2000" spc="-8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BEBEB"/>
                </a:solidFill>
                <a:latin typeface="Trebuchet MS"/>
                <a:cs typeface="Trebuchet MS"/>
              </a:rPr>
              <a:t>КУЛТУРА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36719" y="2954908"/>
            <a:ext cx="5149850" cy="1124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19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482" y="-27686"/>
            <a:ext cx="66147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90"/>
              <a:t>Португалия</a:t>
            </a:r>
            <a:r>
              <a:rPr dirty="0" sz="3600" spc="-50"/>
              <a:t> </a:t>
            </a:r>
            <a:r>
              <a:rPr dirty="0" sz="3600" spc="295"/>
              <a:t>по</a:t>
            </a:r>
            <a:r>
              <a:rPr dirty="0" sz="3600" spc="-55"/>
              <a:t> </a:t>
            </a:r>
            <a:r>
              <a:rPr dirty="0" sz="3600" spc="140"/>
              <a:t>новото</a:t>
            </a:r>
            <a:r>
              <a:rPr dirty="0" sz="3600" spc="-55"/>
              <a:t> </a:t>
            </a:r>
            <a:r>
              <a:rPr dirty="0" sz="3600" spc="300"/>
              <a:t>време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5581650" y="0"/>
            <a:ext cx="6062980" cy="5929630"/>
            <a:chOff x="5581650" y="0"/>
            <a:chExt cx="6062980" cy="5929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1650" y="1000061"/>
              <a:ext cx="6062726" cy="49292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8325" y="1028700"/>
              <a:ext cx="5934075" cy="4800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61950" y="747458"/>
            <a:ext cx="4730750" cy="586295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Упадък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колониалната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0">
                <a:solidFill>
                  <a:srgbClr val="FFFFFF"/>
                </a:solidFill>
                <a:latin typeface="Trebuchet MS"/>
                <a:cs typeface="Trebuchet MS"/>
              </a:rPr>
              <a:t>мощ</a:t>
            </a:r>
            <a:endParaRPr sz="1800">
              <a:latin typeface="Trebuchet MS"/>
              <a:cs typeface="Trebuchet MS"/>
            </a:endParaRPr>
          </a:p>
          <a:p>
            <a:pPr marL="12700" marR="34290">
              <a:lnSpc>
                <a:spcPts val="1950"/>
              </a:lnSpc>
              <a:spcBef>
                <a:spcPts val="1010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1580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Испания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анексира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Португалия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60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години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(Иберийска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уния).</a:t>
            </a:r>
            <a:endParaRPr sz="1800">
              <a:latin typeface="Trebuchet MS"/>
              <a:cs typeface="Trebuchet MS"/>
            </a:endParaRPr>
          </a:p>
          <a:p>
            <a:pPr marL="12700" marR="1156970">
              <a:lnSpc>
                <a:spcPts val="1960"/>
              </a:lnSpc>
              <a:spcBef>
                <a:spcPts val="969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1640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възвръща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независимостта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си.</a:t>
            </a:r>
            <a:endParaRPr sz="1800">
              <a:latin typeface="Trebuchet MS"/>
              <a:cs typeface="Trebuchet MS"/>
            </a:endParaRPr>
          </a:p>
          <a:p>
            <a:pPr marL="12700" marR="85090">
              <a:lnSpc>
                <a:spcPts val="1950"/>
              </a:lnSpc>
              <a:spcBef>
                <a:spcPts val="969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1755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Голямото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земетресение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в 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унищожава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голяма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от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града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забавя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развитието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страната.</a:t>
            </a:r>
            <a:endParaRPr sz="1800">
              <a:latin typeface="Trebuchet MS"/>
              <a:cs typeface="Trebuchet MS"/>
            </a:endParaRPr>
          </a:p>
          <a:p>
            <a:pPr marL="12700" marR="1605915">
              <a:lnSpc>
                <a:spcPts val="1950"/>
              </a:lnSpc>
              <a:spcBef>
                <a:spcPts val="985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1822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Бразилия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обявява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независимост.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 spc="1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Промени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управлението</a:t>
            </a:r>
            <a:endParaRPr sz="1800">
              <a:latin typeface="Trebuchet MS"/>
              <a:cs typeface="Trebuchet MS"/>
            </a:endParaRPr>
          </a:p>
          <a:p>
            <a:pPr marL="12700" marR="276860">
              <a:lnSpc>
                <a:spcPts val="1950"/>
              </a:lnSpc>
              <a:spcBef>
                <a:spcPts val="1080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1910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става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република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след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революция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свалянето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монархията.</a:t>
            </a:r>
            <a:endParaRPr sz="1800">
              <a:latin typeface="Trebuchet MS"/>
              <a:cs typeface="Trebuchet MS"/>
            </a:endParaRPr>
          </a:p>
          <a:p>
            <a:pPr marL="12700" marR="213995">
              <a:lnSpc>
                <a:spcPts val="1950"/>
              </a:lnSpc>
              <a:spcBef>
                <a:spcPts val="985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1933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Антониу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0">
                <a:solidFill>
                  <a:srgbClr val="FFFFFF"/>
                </a:solidFill>
                <a:latin typeface="Trebuchet MS"/>
                <a:cs typeface="Trebuchet MS"/>
              </a:rPr>
              <a:t>Салазар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установява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авторитарен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режим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(Estado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Novo).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950"/>
              </a:lnSpc>
              <a:spcBef>
                <a:spcPts val="985"/>
              </a:spcBef>
            </a:pPr>
            <a:r>
              <a:rPr dirty="0" sz="14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1974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Революцията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карамфилите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слага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край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диктатурата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1925"/>
              </a:lnSpc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колониалната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империя.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0" y="1676400"/>
            <a:ext cx="2819400" cy="2819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1000" y="0"/>
            <a:ext cx="1600200" cy="11430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0" y="6095999"/>
            <a:ext cx="990600" cy="76199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3924935" cy="13055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330"/>
              <a:t>Население</a:t>
            </a:r>
            <a:r>
              <a:rPr dirty="0" sz="4200" spc="-140"/>
              <a:t> </a:t>
            </a:r>
            <a:r>
              <a:rPr dirty="0" sz="4200" spc="434"/>
              <a:t>на </a:t>
            </a:r>
            <a:r>
              <a:rPr dirty="0" sz="4200" spc="110"/>
              <a:t>Португалия</a:t>
            </a:r>
            <a:endParaRPr sz="42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4991100" y="0"/>
            <a:ext cx="7200900" cy="6858000"/>
            <a:chOff x="4991100" y="0"/>
            <a:chExt cx="7200900" cy="6858000"/>
          </a:xfrm>
        </p:grpSpPr>
        <p:sp>
          <p:nvSpPr>
            <p:cNvPr id="16" name="object 16" descr=""/>
            <p:cNvSpPr/>
            <p:nvPr/>
          </p:nvSpPr>
          <p:spPr>
            <a:xfrm>
              <a:off x="499110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10175" y="0"/>
              <a:ext cx="6981825" cy="6858000"/>
            </a:xfrm>
            <a:custGeom>
              <a:avLst/>
              <a:gdLst/>
              <a:ahLst/>
              <a:cxnLst/>
              <a:rect l="l" t="t" r="r" b="b"/>
              <a:pathLst>
                <a:path w="6981825" h="6858000">
                  <a:moveTo>
                    <a:pt x="698182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537" y="778383"/>
                  </a:lnTo>
                  <a:lnTo>
                    <a:pt x="132334" y="934720"/>
                  </a:lnTo>
                  <a:lnTo>
                    <a:pt x="148462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1929" y="1709039"/>
                  </a:lnTo>
                  <a:lnTo>
                    <a:pt x="211962" y="1861947"/>
                  </a:lnTo>
                  <a:lnTo>
                    <a:pt x="228091" y="2167128"/>
                  </a:lnTo>
                  <a:lnTo>
                    <a:pt x="235076" y="2318004"/>
                  </a:lnTo>
                  <a:lnTo>
                    <a:pt x="239902" y="2467483"/>
                  </a:lnTo>
                  <a:lnTo>
                    <a:pt x="248158" y="2765171"/>
                  </a:lnTo>
                  <a:lnTo>
                    <a:pt x="251967" y="3057271"/>
                  </a:lnTo>
                  <a:lnTo>
                    <a:pt x="252984" y="3201289"/>
                  </a:lnTo>
                  <a:lnTo>
                    <a:pt x="251967" y="3343910"/>
                  </a:lnTo>
                  <a:lnTo>
                    <a:pt x="251967" y="3485261"/>
                  </a:lnTo>
                  <a:lnTo>
                    <a:pt x="249936" y="3625088"/>
                  </a:lnTo>
                  <a:lnTo>
                    <a:pt x="244094" y="3898138"/>
                  </a:lnTo>
                  <a:lnTo>
                    <a:pt x="240919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851" y="4670298"/>
                  </a:lnTo>
                  <a:lnTo>
                    <a:pt x="198754" y="4908931"/>
                  </a:lnTo>
                  <a:lnTo>
                    <a:pt x="184023" y="5138039"/>
                  </a:lnTo>
                  <a:lnTo>
                    <a:pt x="167639" y="5354701"/>
                  </a:lnTo>
                  <a:lnTo>
                    <a:pt x="150749" y="5561838"/>
                  </a:lnTo>
                  <a:lnTo>
                    <a:pt x="132334" y="5753862"/>
                  </a:lnTo>
                  <a:lnTo>
                    <a:pt x="114426" y="5934227"/>
                  </a:lnTo>
                  <a:lnTo>
                    <a:pt x="96392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6981825" y="6858000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850" y="2238375"/>
              <a:ext cx="5886450" cy="28384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28344" y="2465387"/>
            <a:ext cx="3863975" cy="2226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5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5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245">
                <a:solidFill>
                  <a:srgbClr val="EBEBEB"/>
                </a:solidFill>
                <a:latin typeface="Trebuchet MS"/>
                <a:cs typeface="Trebuchet MS"/>
              </a:rPr>
              <a:t>има</a:t>
            </a:r>
            <a:r>
              <a:rPr dirty="0" sz="1800" spc="-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EBEBEB"/>
                </a:solidFill>
                <a:latin typeface="Trebuchet MS"/>
                <a:cs typeface="Trebuchet MS"/>
              </a:rPr>
              <a:t>население</a:t>
            </a:r>
            <a:r>
              <a:rPr dirty="0" sz="1800" spc="-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EBEBEB"/>
                </a:solidFill>
                <a:latin typeface="Trebuchet MS"/>
                <a:cs typeface="Trebuchet MS"/>
              </a:rPr>
              <a:t>от </a:t>
            </a:r>
            <a:r>
              <a:rPr dirty="0" sz="1800" spc="114">
                <a:solidFill>
                  <a:srgbClr val="EBEBEB"/>
                </a:solidFill>
                <a:latin typeface="Trebuchet MS"/>
                <a:cs typeface="Trebuchet MS"/>
              </a:rPr>
              <a:t>около</a:t>
            </a:r>
            <a:r>
              <a:rPr dirty="0" sz="18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EBEBEB"/>
                </a:solidFill>
                <a:latin typeface="Trebuchet MS"/>
                <a:cs typeface="Trebuchet MS"/>
              </a:rPr>
              <a:t>10</a:t>
            </a:r>
            <a:r>
              <a:rPr dirty="0" sz="1800" spc="-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EBEBEB"/>
                </a:solidFill>
                <a:latin typeface="Trebuchet MS"/>
                <a:cs typeface="Trebuchet MS"/>
              </a:rPr>
              <a:t>милиона</a:t>
            </a:r>
            <a:r>
              <a:rPr dirty="0" sz="18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EBEBEB"/>
                </a:solidFill>
                <a:latin typeface="Trebuchet MS"/>
                <a:cs typeface="Trebuchet MS"/>
              </a:rPr>
              <a:t>души.</a:t>
            </a:r>
            <a:endParaRPr sz="1800">
              <a:latin typeface="Trebuchet MS"/>
              <a:cs typeface="Trebuchet MS"/>
            </a:endParaRPr>
          </a:p>
          <a:p>
            <a:pPr marL="355600" marR="237490">
              <a:lnSpc>
                <a:spcPct val="100099"/>
              </a:lnSpc>
              <a:spcBef>
                <a:spcPts val="15"/>
              </a:spcBef>
            </a:pPr>
            <a:r>
              <a:rPr dirty="0" sz="1800" spc="155">
                <a:solidFill>
                  <a:srgbClr val="EBEBEB"/>
                </a:solidFill>
                <a:latin typeface="Trebuchet MS"/>
                <a:cs typeface="Trebuchet MS"/>
              </a:rPr>
              <a:t>Страната</a:t>
            </a:r>
            <a:r>
              <a:rPr dirty="0" sz="1800" spc="-5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EBEBEB"/>
                </a:solidFill>
                <a:latin typeface="Trebuchet MS"/>
                <a:cs typeface="Trebuchet MS"/>
              </a:rPr>
              <a:t>е</a:t>
            </a:r>
            <a:r>
              <a:rPr dirty="0" sz="1800" spc="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EBEBEB"/>
                </a:solidFill>
                <a:latin typeface="Trebuchet MS"/>
                <a:cs typeface="Trebuchet MS"/>
              </a:rPr>
              <a:t>известна</a:t>
            </a:r>
            <a:r>
              <a:rPr dirty="0" sz="18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EBEBEB"/>
                </a:solidFill>
                <a:latin typeface="Trebuchet MS"/>
                <a:cs typeface="Trebuchet MS"/>
              </a:rPr>
              <a:t>със </a:t>
            </a:r>
            <a:r>
              <a:rPr dirty="0" sz="1800" spc="100">
                <a:solidFill>
                  <a:srgbClr val="EBEBEB"/>
                </a:solidFill>
                <a:latin typeface="Trebuchet MS"/>
                <a:cs typeface="Trebuchet MS"/>
              </a:rPr>
              <a:t>своето</a:t>
            </a:r>
            <a:r>
              <a:rPr dirty="0" sz="1800" spc="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EBEBEB"/>
                </a:solidFill>
                <a:latin typeface="Trebuchet MS"/>
                <a:cs typeface="Trebuchet MS"/>
              </a:rPr>
              <a:t>гостоприемство</a:t>
            </a:r>
            <a:r>
              <a:rPr dirty="0" sz="1800" spc="30">
                <a:solidFill>
                  <a:srgbClr val="EBEBEB"/>
                </a:solidFill>
                <a:latin typeface="Trebuchet MS"/>
                <a:cs typeface="Trebuchet MS"/>
              </a:rPr>
              <a:t> и </a:t>
            </a:r>
            <a:r>
              <a:rPr dirty="0" sz="1800" spc="135">
                <a:solidFill>
                  <a:srgbClr val="EBEBEB"/>
                </a:solidFill>
                <a:latin typeface="Trebuchet MS"/>
                <a:cs typeface="Trebuchet MS"/>
              </a:rPr>
              <a:t>силна</a:t>
            </a:r>
            <a:r>
              <a:rPr dirty="0" sz="1800" spc="-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95">
                <a:solidFill>
                  <a:srgbClr val="EBEBEB"/>
                </a:solidFill>
                <a:latin typeface="Trebuchet MS"/>
                <a:cs typeface="Trebuchet MS"/>
              </a:rPr>
              <a:t>семейна</a:t>
            </a:r>
            <a:r>
              <a:rPr dirty="0" sz="1800" spc="-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EBEBEB"/>
                </a:solidFill>
                <a:latin typeface="Trebuchet MS"/>
                <a:cs typeface="Trebuchet MS"/>
              </a:rPr>
              <a:t>култура. </a:t>
            </a:r>
            <a:r>
              <a:rPr dirty="0" sz="1800" spc="65">
                <a:solidFill>
                  <a:srgbClr val="EBEBEB"/>
                </a:solidFill>
                <a:latin typeface="Trebuchet MS"/>
                <a:cs typeface="Trebuchet MS"/>
              </a:rPr>
              <a:t>Португалците</a:t>
            </a:r>
            <a:r>
              <a:rPr dirty="0" sz="1800" spc="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EBEBEB"/>
                </a:solidFill>
                <a:latin typeface="Trebuchet MS"/>
                <a:cs typeface="Trebuchet MS"/>
              </a:rPr>
              <a:t>обичат</a:t>
            </a:r>
            <a:r>
              <a:rPr dirty="0" sz="1800" spc="-8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EBEBEB"/>
                </a:solidFill>
                <a:latin typeface="Trebuchet MS"/>
                <a:cs typeface="Trebuchet MS"/>
              </a:rPr>
              <a:t>да </a:t>
            </a:r>
            <a:r>
              <a:rPr dirty="0" sz="1800" spc="75">
                <a:solidFill>
                  <a:srgbClr val="EBEBEB"/>
                </a:solidFill>
                <a:latin typeface="Trebuchet MS"/>
                <a:cs typeface="Trebuchet MS"/>
              </a:rPr>
              <a:t>празнуват</a:t>
            </a:r>
            <a:r>
              <a:rPr dirty="0" sz="1800" spc="-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260">
                <a:solidFill>
                  <a:srgbClr val="EBEBEB"/>
                </a:solidFill>
                <a:latin typeface="Trebuchet MS"/>
                <a:cs typeface="Trebuchet MS"/>
              </a:rPr>
              <a:t>с</a:t>
            </a:r>
            <a:r>
              <a:rPr dirty="0" sz="1800" spc="-5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EBEBEB"/>
                </a:solidFill>
                <a:latin typeface="Trebuchet MS"/>
                <a:cs typeface="Trebuchet MS"/>
              </a:rPr>
              <a:t>музика,</a:t>
            </a:r>
            <a:r>
              <a:rPr dirty="0" sz="1800" spc="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EBEBEB"/>
                </a:solidFill>
                <a:latin typeface="Trebuchet MS"/>
                <a:cs typeface="Trebuchet MS"/>
              </a:rPr>
              <a:t>танци</a:t>
            </a:r>
            <a:r>
              <a:rPr dirty="0" sz="1800" spc="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EBEBEB"/>
                </a:solidFill>
                <a:latin typeface="Trebuchet MS"/>
                <a:cs typeface="Trebuchet MS"/>
              </a:rPr>
              <a:t>и </a:t>
            </a:r>
            <a:r>
              <a:rPr dirty="0" sz="1800" spc="95">
                <a:solidFill>
                  <a:srgbClr val="EBEBEB"/>
                </a:solidFill>
                <a:latin typeface="Trebuchet MS"/>
                <a:cs typeface="Trebuchet MS"/>
              </a:rPr>
              <a:t>храна.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5487" y="476567"/>
            <a:ext cx="905065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345">
                <a:solidFill>
                  <a:srgbClr val="EBEBEB"/>
                </a:solidFill>
                <a:latin typeface="Trebuchet MS"/>
                <a:cs typeface="Trebuchet MS"/>
              </a:rPr>
              <a:t>Обичаи</a:t>
            </a:r>
            <a:r>
              <a:rPr dirty="0" sz="4200" spc="-10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4200" spc="190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4200" spc="-10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4200" spc="210">
                <a:solidFill>
                  <a:srgbClr val="EBEBEB"/>
                </a:solidFill>
                <a:latin typeface="Trebuchet MS"/>
                <a:cs typeface="Trebuchet MS"/>
              </a:rPr>
              <a:t>кулинарни</a:t>
            </a:r>
            <a:r>
              <a:rPr dirty="0" sz="4200" spc="-10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4200" spc="350">
                <a:solidFill>
                  <a:srgbClr val="EBEBEB"/>
                </a:solidFill>
                <a:latin typeface="Trebuchet MS"/>
                <a:cs typeface="Trebuchet MS"/>
              </a:rPr>
              <a:t>особености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83005" y="2079307"/>
            <a:ext cx="8381365" cy="8534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Португалската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кухня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известна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своите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рибни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ястия,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бакаляу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(сушена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риба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треска).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Обичаите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85">
                <a:solidFill>
                  <a:srgbClr val="FFFFFF"/>
                </a:solidFill>
                <a:latin typeface="Trebuchet MS"/>
                <a:cs typeface="Trebuchet MS"/>
              </a:rPr>
              <a:t>им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включват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празници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Феста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Санто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Антонио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Лисабон,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които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честват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6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храна,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музика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танци.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167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200"/>
              <a:t>Държавно</a:t>
            </a:r>
            <a:r>
              <a:rPr dirty="0" sz="4200" spc="-85"/>
              <a:t> </a:t>
            </a:r>
            <a:r>
              <a:rPr dirty="0" sz="4200" spc="220"/>
              <a:t>устройство</a:t>
            </a:r>
            <a:r>
              <a:rPr dirty="0" sz="4200" spc="-85"/>
              <a:t> </a:t>
            </a:r>
            <a:r>
              <a:rPr dirty="0" sz="4200" spc="425"/>
              <a:t>на </a:t>
            </a:r>
            <a:r>
              <a:rPr dirty="0" sz="4200" spc="110"/>
              <a:t>Португалия</a:t>
            </a:r>
            <a:endParaRPr sz="4200"/>
          </a:p>
        </p:txBody>
      </p:sp>
      <p:sp>
        <p:nvSpPr>
          <p:cNvPr id="4" name="object 4" descr=""/>
          <p:cNvSpPr txBox="1"/>
          <p:nvPr/>
        </p:nvSpPr>
        <p:spPr>
          <a:xfrm>
            <a:off x="781050" y="2657475"/>
            <a:ext cx="2324100" cy="1390650"/>
          </a:xfrm>
          <a:prstGeom prst="rect">
            <a:avLst/>
          </a:prstGeom>
          <a:solidFill>
            <a:srgbClr val="EA6212"/>
          </a:solidFill>
          <a:ln w="19050">
            <a:solidFill>
              <a:srgbClr val="FFFFFF"/>
            </a:solidFill>
          </a:ln>
        </p:spPr>
        <p:txBody>
          <a:bodyPr wrap="square" lIns="0" tIns="635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14300" marR="99695" indent="-635">
              <a:lnSpc>
                <a:spcPct val="90400"/>
              </a:lnSpc>
            </a:pPr>
            <a:r>
              <a:rPr dirty="0" sz="1500" spc="95" b="1">
                <a:solidFill>
                  <a:srgbClr val="FFFFFF"/>
                </a:solidFill>
                <a:latin typeface="Calibri"/>
                <a:cs typeface="Calibri"/>
              </a:rPr>
              <a:t>Република: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Държавният</a:t>
            </a: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глава</a:t>
            </a:r>
            <a:r>
              <a:rPr dirty="0" sz="1500" spc="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президент,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05">
                <a:solidFill>
                  <a:srgbClr val="FFFFFF"/>
                </a:solidFill>
                <a:latin typeface="Trebuchet MS"/>
                <a:cs typeface="Trebuchet MS"/>
              </a:rPr>
              <a:t>избира</a:t>
            </a:r>
            <a:r>
              <a:rPr dirty="0" sz="15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55">
                <a:solidFill>
                  <a:srgbClr val="FFFFFF"/>
                </a:solidFill>
                <a:latin typeface="Trebuchet MS"/>
                <a:cs typeface="Trebuchet MS"/>
              </a:rPr>
              <a:t>се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пряко.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43275" y="2657475"/>
            <a:ext cx="2324100" cy="1390650"/>
          </a:xfrm>
          <a:prstGeom prst="rect">
            <a:avLst/>
          </a:prstGeom>
          <a:solidFill>
            <a:srgbClr val="E6B729"/>
          </a:solidFill>
          <a:ln w="19050">
            <a:solidFill>
              <a:srgbClr val="FFFFFF"/>
            </a:solidFill>
          </a:ln>
        </p:spPr>
        <p:txBody>
          <a:bodyPr wrap="square" lIns="0" tIns="635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60325" marR="49530">
              <a:lnSpc>
                <a:spcPct val="90400"/>
              </a:lnSpc>
            </a:pPr>
            <a:r>
              <a:rPr dirty="0" sz="1500" spc="130" b="1">
                <a:solidFill>
                  <a:srgbClr val="FFFFFF"/>
                </a:solidFill>
                <a:latin typeface="Calibri"/>
                <a:cs typeface="Calibri"/>
              </a:rPr>
              <a:t>Парламент:</a:t>
            </a:r>
            <a:r>
              <a:rPr dirty="0" sz="150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125">
                <a:solidFill>
                  <a:srgbClr val="FFFFFF"/>
                </a:solidFill>
                <a:latin typeface="Trebuchet MS"/>
                <a:cs typeface="Trebuchet MS"/>
              </a:rPr>
              <a:t>Асамблея </a:t>
            </a: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5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65">
                <a:solidFill>
                  <a:srgbClr val="FFFFFF"/>
                </a:solidFill>
                <a:latin typeface="Trebuchet MS"/>
                <a:cs typeface="Trebuchet MS"/>
              </a:rPr>
              <a:t>републиката,</a:t>
            </a:r>
            <a:r>
              <a:rPr dirty="0" sz="15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има </a:t>
            </a:r>
            <a:r>
              <a:rPr dirty="0" sz="1500" spc="65">
                <a:solidFill>
                  <a:srgbClr val="FFFFFF"/>
                </a:solidFill>
                <a:latin typeface="Trebuchet MS"/>
                <a:cs typeface="Trebuchet MS"/>
              </a:rPr>
              <a:t>законодателни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правомощия.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05500" y="2657475"/>
            <a:ext cx="2324100" cy="1390650"/>
          </a:xfrm>
          <a:prstGeom prst="rect">
            <a:avLst/>
          </a:prstGeom>
          <a:solidFill>
            <a:srgbClr val="6AAC90"/>
          </a:solidFill>
          <a:ln w="19050">
            <a:solidFill>
              <a:srgbClr val="FFFFFF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69215" marR="50800">
              <a:lnSpc>
                <a:spcPts val="1650"/>
              </a:lnSpc>
            </a:pPr>
            <a:r>
              <a:rPr dirty="0" sz="1500" spc="135" b="1">
                <a:solidFill>
                  <a:srgbClr val="FFFFFF"/>
                </a:solidFill>
                <a:latin typeface="Calibri"/>
                <a:cs typeface="Calibri"/>
              </a:rPr>
              <a:t>Правителство:</a:t>
            </a:r>
            <a:r>
              <a:rPr dirty="0" sz="1500" spc="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Водено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5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министър-</a:t>
            </a:r>
            <a:endParaRPr sz="1500">
              <a:latin typeface="Trebuchet MS"/>
              <a:cs typeface="Trebuchet MS"/>
            </a:endParaRPr>
          </a:p>
          <a:p>
            <a:pPr algn="ctr" marL="4445">
              <a:lnSpc>
                <a:spcPts val="1475"/>
              </a:lnSpc>
            </a:pP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председателя,</a:t>
            </a:r>
            <a:endParaRPr sz="1500">
              <a:latin typeface="Trebuchet MS"/>
              <a:cs typeface="Trebuchet MS"/>
            </a:endParaRPr>
          </a:p>
          <a:p>
            <a:pPr algn="ctr" marL="5715">
              <a:lnSpc>
                <a:spcPts val="1725"/>
              </a:lnSpc>
            </a:pP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изпълнява</a:t>
            </a:r>
            <a:r>
              <a:rPr dirty="0" sz="15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законите.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458200" y="2657475"/>
            <a:ext cx="2333625" cy="1390650"/>
          </a:xfrm>
          <a:prstGeom prst="rect">
            <a:avLst/>
          </a:prstGeom>
          <a:solidFill>
            <a:srgbClr val="53849A"/>
          </a:solidFill>
          <a:ln w="19050">
            <a:solidFill>
              <a:srgbClr val="FFFFFF"/>
            </a:solidFill>
          </a:ln>
        </p:spPr>
        <p:txBody>
          <a:bodyPr wrap="square" lIns="0" tIns="182245" rIns="0" bIns="0" rtlCol="0" vert="horz">
            <a:spAutoFit/>
          </a:bodyPr>
          <a:lstStyle/>
          <a:p>
            <a:pPr algn="ctr" marL="257175" marR="232410">
              <a:lnSpc>
                <a:spcPct val="89700"/>
              </a:lnSpc>
              <a:spcBef>
                <a:spcPts val="1435"/>
              </a:spcBef>
            </a:pPr>
            <a:r>
              <a:rPr dirty="0" sz="1500" spc="170" b="1">
                <a:solidFill>
                  <a:srgbClr val="FFFFFF"/>
                </a:solidFill>
                <a:latin typeface="Calibri"/>
                <a:cs typeface="Calibri"/>
              </a:rPr>
              <a:t>Съдебна</a:t>
            </a:r>
            <a:r>
              <a:rPr dirty="0" sz="1500" spc="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170" b="1">
                <a:solidFill>
                  <a:srgbClr val="FFFFFF"/>
                </a:solidFill>
                <a:latin typeface="Calibri"/>
                <a:cs typeface="Calibri"/>
              </a:rPr>
              <a:t>система: </a:t>
            </a:r>
            <a:r>
              <a:rPr dirty="0" sz="1500" spc="80">
                <a:solidFill>
                  <a:srgbClr val="FFFFFF"/>
                </a:solidFill>
                <a:latin typeface="Trebuchet MS"/>
                <a:cs typeface="Trebuchet MS"/>
              </a:rPr>
              <a:t>Независима, </a:t>
            </a:r>
            <a:r>
              <a:rPr dirty="0" sz="1500" spc="100">
                <a:solidFill>
                  <a:srgbClr val="FFFFFF"/>
                </a:solidFill>
                <a:latin typeface="Trebuchet MS"/>
                <a:cs typeface="Trebuchet MS"/>
              </a:rPr>
              <a:t>гарантира</a:t>
            </a:r>
            <a:endParaRPr sz="1500">
              <a:latin typeface="Trebuchet MS"/>
              <a:cs typeface="Trebuchet MS"/>
            </a:endParaRPr>
          </a:p>
          <a:p>
            <a:pPr algn="ctr" marL="15240">
              <a:lnSpc>
                <a:spcPts val="1540"/>
              </a:lnSpc>
            </a:pPr>
            <a:r>
              <a:rPr dirty="0" sz="1500" spc="10">
                <a:solidFill>
                  <a:srgbClr val="FFFFFF"/>
                </a:solidFill>
                <a:latin typeface="Trebuchet MS"/>
                <a:cs typeface="Trebuchet MS"/>
              </a:rPr>
              <a:t>върховенството</a:t>
            </a:r>
            <a:r>
              <a:rPr dirty="0" sz="15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1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endParaRPr sz="1500">
              <a:latin typeface="Trebuchet MS"/>
              <a:cs typeface="Trebuchet MS"/>
            </a:endParaRPr>
          </a:p>
          <a:p>
            <a:pPr algn="ctr" marL="15875">
              <a:lnSpc>
                <a:spcPts val="1689"/>
              </a:lnSpc>
            </a:pPr>
            <a:r>
              <a:rPr dirty="0" sz="1500" spc="60">
                <a:solidFill>
                  <a:srgbClr val="FFFFFF"/>
                </a:solidFill>
                <a:latin typeface="Trebuchet MS"/>
                <a:cs typeface="Trebuchet MS"/>
              </a:rPr>
              <a:t>закона.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7400" y="4286250"/>
            <a:ext cx="2333625" cy="1390650"/>
          </a:xfrm>
          <a:prstGeom prst="rect">
            <a:avLst/>
          </a:prstGeom>
          <a:solidFill>
            <a:srgbClr val="9E5E9B"/>
          </a:solidFill>
          <a:ln w="1905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500">
              <a:latin typeface="Times New Roman"/>
              <a:cs typeface="Times New Roman"/>
            </a:endParaRPr>
          </a:p>
          <a:p>
            <a:pPr marL="500380" marR="457834" indent="-27940">
              <a:lnSpc>
                <a:spcPts val="1650"/>
              </a:lnSpc>
            </a:pPr>
            <a:r>
              <a:rPr dirty="0" sz="1500" spc="100" b="1">
                <a:solidFill>
                  <a:srgbClr val="FFFFFF"/>
                </a:solidFill>
                <a:latin typeface="Calibri"/>
                <a:cs typeface="Calibri"/>
              </a:rPr>
              <a:t>Допълнителна </a:t>
            </a:r>
            <a:r>
              <a:rPr dirty="0" sz="1500" spc="130" b="1">
                <a:solidFill>
                  <a:srgbClr val="FFFFFF"/>
                </a:solidFill>
                <a:latin typeface="Calibri"/>
                <a:cs typeface="Calibri"/>
              </a:rPr>
              <a:t>информация: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19625" y="4286250"/>
            <a:ext cx="2333625" cy="1390650"/>
          </a:xfrm>
          <a:prstGeom prst="rect">
            <a:avLst/>
          </a:prstGeom>
          <a:solidFill>
            <a:srgbClr val="EA6212"/>
          </a:solidFill>
          <a:ln w="19050">
            <a:solidFill>
              <a:srgbClr val="FFFFFF"/>
            </a:solidFill>
          </a:ln>
        </p:spPr>
        <p:txBody>
          <a:bodyPr wrap="square" lIns="0" tIns="182245" rIns="0" bIns="0" rtlCol="0" vert="horz">
            <a:spAutoFit/>
          </a:bodyPr>
          <a:lstStyle/>
          <a:p>
            <a:pPr algn="ctr" marL="165100" marR="151130" indent="-1270">
              <a:lnSpc>
                <a:spcPts val="1650"/>
              </a:lnSpc>
              <a:spcBef>
                <a:spcPts val="1435"/>
              </a:spcBef>
            </a:pPr>
            <a:r>
              <a:rPr dirty="0" sz="1500" spc="125" b="1">
                <a:solidFill>
                  <a:srgbClr val="FFFFFF"/>
                </a:solidFill>
                <a:latin typeface="Calibri"/>
                <a:cs typeface="Calibri"/>
              </a:rPr>
              <a:t>Полупрезидентска </a:t>
            </a:r>
            <a:r>
              <a:rPr dirty="0" sz="1500" spc="180" b="1">
                <a:solidFill>
                  <a:srgbClr val="FFFFFF"/>
                </a:solidFill>
                <a:latin typeface="Calibri"/>
                <a:cs typeface="Calibri"/>
              </a:rPr>
              <a:t>система:</a:t>
            </a:r>
            <a:r>
              <a:rPr dirty="0" sz="1500" spc="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FFFFFF"/>
                </a:solidFill>
                <a:latin typeface="Trebuchet MS"/>
                <a:cs typeface="Trebuchet MS"/>
              </a:rPr>
              <a:t>Властта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60">
                <a:solidFill>
                  <a:srgbClr val="FFFFFF"/>
                </a:solidFill>
                <a:latin typeface="Trebuchet MS"/>
                <a:cs typeface="Trebuchet MS"/>
              </a:rPr>
              <a:t>се </a:t>
            </a:r>
            <a:r>
              <a:rPr dirty="0" sz="1500" spc="55">
                <a:solidFill>
                  <a:srgbClr val="FFFFFF"/>
                </a:solidFill>
                <a:latin typeface="Trebuchet MS"/>
                <a:cs typeface="Trebuchet MS"/>
              </a:rPr>
              <a:t>разделя</a:t>
            </a:r>
            <a:r>
              <a:rPr dirty="0" sz="15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между</a:t>
            </a:r>
            <a:endParaRPr sz="1500">
              <a:latin typeface="Trebuchet MS"/>
              <a:cs typeface="Trebuchet MS"/>
            </a:endParaRPr>
          </a:p>
          <a:p>
            <a:pPr algn="ctr" marL="1905">
              <a:lnSpc>
                <a:spcPts val="1475"/>
              </a:lnSpc>
            </a:pPr>
            <a:r>
              <a:rPr dirty="0" sz="1500" spc="75">
                <a:solidFill>
                  <a:srgbClr val="FFFFFF"/>
                </a:solidFill>
                <a:latin typeface="Trebuchet MS"/>
                <a:cs typeface="Trebuchet MS"/>
              </a:rPr>
              <a:t>президента</a:t>
            </a:r>
            <a:r>
              <a:rPr dirty="0" sz="15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endParaRPr sz="1500">
              <a:latin typeface="Trebuchet MS"/>
              <a:cs typeface="Trebuchet MS"/>
            </a:endParaRPr>
          </a:p>
          <a:p>
            <a:pPr algn="ctr" marL="6350">
              <a:lnSpc>
                <a:spcPts val="1725"/>
              </a:lnSpc>
            </a:pP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правителството.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81850" y="4286250"/>
            <a:ext cx="2324100" cy="1390650"/>
          </a:xfrm>
          <a:prstGeom prst="rect">
            <a:avLst/>
          </a:prstGeom>
          <a:solidFill>
            <a:srgbClr val="E6B729"/>
          </a:solidFill>
          <a:ln w="19050">
            <a:solidFill>
              <a:srgbClr val="FFFFFF"/>
            </a:solidFill>
          </a:ln>
        </p:spPr>
        <p:txBody>
          <a:bodyPr wrap="square" lIns="0" tIns="184785" rIns="0" bIns="0" rtlCol="0" vert="horz">
            <a:spAutoFit/>
          </a:bodyPr>
          <a:lstStyle/>
          <a:p>
            <a:pPr algn="ctr" marL="73660" marR="52069" indent="1905">
              <a:lnSpc>
                <a:spcPct val="89700"/>
              </a:lnSpc>
              <a:spcBef>
                <a:spcPts val="1455"/>
              </a:spcBef>
            </a:pPr>
            <a:r>
              <a:rPr dirty="0" sz="1500" spc="160" b="1">
                <a:solidFill>
                  <a:srgbClr val="FFFFFF"/>
                </a:solidFill>
                <a:latin typeface="Calibri"/>
                <a:cs typeface="Calibri"/>
              </a:rPr>
              <a:t>Баланс</a:t>
            </a:r>
            <a:r>
              <a:rPr dirty="0" sz="15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165" b="1">
                <a:solidFill>
                  <a:srgbClr val="FFFFFF"/>
                </a:solidFill>
                <a:latin typeface="Calibri"/>
                <a:cs typeface="Calibri"/>
              </a:rPr>
              <a:t>на</a:t>
            </a:r>
            <a:r>
              <a:rPr dirty="0" sz="1500" spc="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135" b="1">
                <a:solidFill>
                  <a:srgbClr val="FFFFFF"/>
                </a:solidFill>
                <a:latin typeface="Calibri"/>
                <a:cs typeface="Calibri"/>
              </a:rPr>
              <a:t>властите: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Никоя</a:t>
            </a:r>
            <a:r>
              <a:rPr dirty="0" sz="1500" spc="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институция</a:t>
            </a:r>
            <a:r>
              <a:rPr dirty="0" sz="15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FFFFFF"/>
                </a:solidFill>
                <a:latin typeface="Trebuchet MS"/>
                <a:cs typeface="Trebuchet MS"/>
              </a:rPr>
              <a:t>не </a:t>
            </a:r>
            <a:r>
              <a:rPr dirty="0" sz="1500" spc="160">
                <a:solidFill>
                  <a:srgbClr val="FFFFFF"/>
                </a:solidFill>
                <a:latin typeface="Trebuchet MS"/>
                <a:cs typeface="Trebuchet MS"/>
              </a:rPr>
              <a:t>може</a:t>
            </a:r>
            <a:r>
              <a:rPr dirty="0" sz="15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40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FFFFFF"/>
                </a:solidFill>
                <a:latin typeface="Trebuchet MS"/>
                <a:cs typeface="Trebuchet MS"/>
              </a:rPr>
              <a:t>концентрира </a:t>
            </a:r>
            <a:r>
              <a:rPr dirty="0" sz="1500" spc="100">
                <a:solidFill>
                  <a:srgbClr val="FFFFFF"/>
                </a:solidFill>
                <a:latin typeface="Trebuchet MS"/>
                <a:cs typeface="Trebuchet MS"/>
              </a:rPr>
              <a:t>прекалено</a:t>
            </a:r>
            <a:r>
              <a:rPr dirty="0" sz="15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05">
                <a:solidFill>
                  <a:srgbClr val="FFFFFF"/>
                </a:solidFill>
                <a:latin typeface="Trebuchet MS"/>
                <a:cs typeface="Trebuchet MS"/>
              </a:rPr>
              <a:t>много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власт.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0275" y="1304925"/>
              <a:ext cx="4900676" cy="42815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57900" y="1323975"/>
              <a:ext cx="4810125" cy="4191000"/>
            </a:xfrm>
            <a:custGeom>
              <a:avLst/>
              <a:gdLst/>
              <a:ahLst/>
              <a:cxnLst/>
              <a:rect l="l" t="t" r="r" b="b"/>
              <a:pathLst>
                <a:path w="4810125" h="4191000">
                  <a:moveTo>
                    <a:pt x="4810125" y="0"/>
                  </a:moveTo>
                  <a:lnTo>
                    <a:pt x="0" y="0"/>
                  </a:lnTo>
                  <a:lnTo>
                    <a:pt x="0" y="4191000"/>
                  </a:lnTo>
                  <a:lnTo>
                    <a:pt x="4810125" y="4191000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58584" y="1677035"/>
            <a:ext cx="2677160" cy="869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750" spc="204"/>
              <a:t>Стопанство</a:t>
            </a:r>
            <a:r>
              <a:rPr dirty="0" sz="2750" spc="-10"/>
              <a:t> </a:t>
            </a:r>
            <a:r>
              <a:rPr dirty="0" sz="2750" spc="305"/>
              <a:t>на </a:t>
            </a:r>
            <a:r>
              <a:rPr dirty="0" sz="2750" spc="95"/>
              <a:t>Португалия</a:t>
            </a:r>
            <a:endParaRPr sz="2750"/>
          </a:p>
        </p:txBody>
      </p:sp>
      <p:sp>
        <p:nvSpPr>
          <p:cNvPr id="8" name="object 8" descr=""/>
          <p:cNvSpPr txBox="1"/>
          <p:nvPr/>
        </p:nvSpPr>
        <p:spPr>
          <a:xfrm>
            <a:off x="6458584" y="2818066"/>
            <a:ext cx="3935729" cy="228663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401320">
              <a:lnSpc>
                <a:spcPts val="1650"/>
              </a:lnSpc>
              <a:spcBef>
                <a:spcPts val="280"/>
              </a:spcBef>
            </a:pPr>
            <a:r>
              <a:rPr dirty="0" sz="1200" spc="12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00" spc="125">
                <a:solidFill>
                  <a:srgbClr val="FFFFFF"/>
                </a:solidFill>
                <a:latin typeface="Trebuchet MS"/>
                <a:cs typeface="Trebuchet MS"/>
              </a:rPr>
              <a:t>Разнообразна</a:t>
            </a:r>
            <a:r>
              <a:rPr dirty="0" sz="15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FFFFFF"/>
                </a:solidFill>
                <a:latin typeface="Trebuchet MS"/>
                <a:cs typeface="Trebuchet MS"/>
              </a:rPr>
              <a:t>икономика:</a:t>
            </a:r>
            <a:r>
              <a:rPr dirty="0" sz="15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20">
                <a:solidFill>
                  <a:srgbClr val="FFFFFF"/>
                </a:solidFill>
                <a:latin typeface="Trebuchet MS"/>
                <a:cs typeface="Trebuchet MS"/>
              </a:rPr>
              <a:t>Селско </a:t>
            </a:r>
            <a:r>
              <a:rPr dirty="0" sz="1500" spc="65">
                <a:solidFill>
                  <a:srgbClr val="FFFFFF"/>
                </a:solidFill>
                <a:latin typeface="Trebuchet MS"/>
                <a:cs typeface="Trebuchet MS"/>
              </a:rPr>
              <a:t>стопанство,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FFFFFF"/>
                </a:solidFill>
                <a:latin typeface="Trebuchet MS"/>
                <a:cs typeface="Trebuchet MS"/>
              </a:rPr>
              <a:t>риболов,</a:t>
            </a:r>
            <a:r>
              <a:rPr dirty="0" sz="15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туризъм,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550"/>
              </a:lnSpc>
            </a:pP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индустрия,</a:t>
            </a:r>
            <a:r>
              <a:rPr dirty="0" sz="1500" spc="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услуги.</a:t>
            </a:r>
            <a:endParaRPr sz="1500">
              <a:latin typeface="Trebuchet MS"/>
              <a:cs typeface="Trebuchet MS"/>
            </a:endParaRPr>
          </a:p>
          <a:p>
            <a:pPr marL="12700" marR="472440">
              <a:lnSpc>
                <a:spcPts val="1650"/>
              </a:lnSpc>
              <a:spcBef>
                <a:spcPts val="1010"/>
              </a:spcBef>
            </a:pPr>
            <a:r>
              <a:rPr dirty="0" sz="12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00" spc="65">
                <a:solidFill>
                  <a:srgbClr val="FFFFFF"/>
                </a:solidFill>
                <a:latin typeface="Trebuchet MS"/>
                <a:cs typeface="Trebuchet MS"/>
              </a:rPr>
              <a:t>Богато</a:t>
            </a:r>
            <a:r>
              <a:rPr dirty="0" sz="15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FFFFFF"/>
                </a:solidFill>
                <a:latin typeface="Trebuchet MS"/>
                <a:cs typeface="Trebuchet MS"/>
              </a:rPr>
              <a:t>историческо</a:t>
            </a:r>
            <a:r>
              <a:rPr dirty="0" sz="15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FFFFFF"/>
                </a:solidFill>
                <a:latin typeface="Trebuchet MS"/>
                <a:cs typeface="Trebuchet MS"/>
              </a:rPr>
              <a:t>наследство: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Колониално</a:t>
            </a:r>
            <a:r>
              <a:rPr dirty="0" sz="15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минало,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 членство</a:t>
            </a:r>
            <a:r>
              <a:rPr dirty="0" sz="15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5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30">
                <a:solidFill>
                  <a:srgbClr val="FFFFFF"/>
                </a:solidFill>
                <a:latin typeface="Trebuchet MS"/>
                <a:cs typeface="Trebuchet MS"/>
              </a:rPr>
              <a:t>ЕС.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689"/>
              </a:lnSpc>
              <a:spcBef>
                <a:spcPts val="800"/>
              </a:spcBef>
            </a:pPr>
            <a:r>
              <a:rPr dirty="0" sz="120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Предизвикателства:</a:t>
            </a:r>
            <a:r>
              <a:rPr dirty="0" sz="1500" spc="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Trebuchet MS"/>
                <a:cs typeface="Trebuchet MS"/>
              </a:rPr>
              <a:t>Дълг,</a:t>
            </a:r>
            <a:r>
              <a:rPr dirty="0" sz="1500" spc="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FFFFFF"/>
                </a:solidFill>
                <a:latin typeface="Trebuchet MS"/>
                <a:cs typeface="Trebuchet MS"/>
              </a:rPr>
              <a:t>неравенства,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689"/>
              </a:lnSpc>
            </a:pP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демографски</a:t>
            </a:r>
            <a:r>
              <a:rPr dirty="0" sz="15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FFFFFF"/>
                </a:solidFill>
                <a:latin typeface="Trebuchet MS"/>
                <a:cs typeface="Trebuchet MS"/>
              </a:rPr>
              <a:t>промени.</a:t>
            </a:r>
            <a:endParaRPr sz="1500">
              <a:latin typeface="Trebuchet MS"/>
              <a:cs typeface="Trebuchet MS"/>
            </a:endParaRPr>
          </a:p>
          <a:p>
            <a:pPr marL="12700" marR="48895">
              <a:lnSpc>
                <a:spcPts val="1650"/>
              </a:lnSpc>
              <a:spcBef>
                <a:spcPts val="1010"/>
              </a:spcBef>
            </a:pPr>
            <a:r>
              <a:rPr dirty="0" sz="1200" spc="5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Перспективи: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Дигитализация,</a:t>
            </a:r>
            <a:r>
              <a:rPr dirty="0" sz="15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развитие </a:t>
            </a:r>
            <a:r>
              <a:rPr dirty="0" sz="1500" spc="15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5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Trebuchet MS"/>
                <a:cs typeface="Trebuchet MS"/>
              </a:rPr>
              <a:t>туризма.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34757" y="434403"/>
            <a:ext cx="18053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75"/>
              <a:t>Икономика</a:t>
            </a:r>
            <a:endParaRPr sz="2400"/>
          </a:p>
        </p:txBody>
      </p:sp>
      <p:sp>
        <p:nvSpPr>
          <p:cNvPr id="12" name="object 12" descr=""/>
          <p:cNvSpPr txBox="1"/>
          <p:nvPr/>
        </p:nvSpPr>
        <p:spPr>
          <a:xfrm>
            <a:off x="461327" y="1011872"/>
            <a:ext cx="7726045" cy="5157470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800" spc="145" b="1">
                <a:solidFill>
                  <a:srgbClr val="FFFFFF"/>
                </a:solidFill>
                <a:latin typeface="Calibri"/>
                <a:cs typeface="Calibri"/>
              </a:rPr>
              <a:t>Период</a:t>
            </a:r>
            <a:r>
              <a:rPr dirty="0" sz="1800" spc="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80" b="1">
                <a:solidFill>
                  <a:srgbClr val="FFFFFF"/>
                </a:solidFill>
                <a:latin typeface="Calibri"/>
                <a:cs typeface="Calibri"/>
              </a:rPr>
              <a:t>на</a:t>
            </a:r>
            <a:r>
              <a:rPr dirty="0" sz="180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60" b="1">
                <a:solidFill>
                  <a:srgbClr val="FFFFFF"/>
                </a:solidFill>
                <a:latin typeface="Calibri"/>
                <a:cs typeface="Calibri"/>
              </a:rPr>
              <a:t>развитие</a:t>
            </a:r>
            <a:r>
              <a:rPr dirty="0" sz="1800" spc="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и</a:t>
            </a:r>
            <a:r>
              <a:rPr dirty="0" sz="18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40" b="1">
                <a:solidFill>
                  <a:srgbClr val="FFFFFF"/>
                </a:solidFill>
                <a:latin typeface="Calibri"/>
                <a:cs typeface="Calibri"/>
              </a:rPr>
              <a:t>индустриализация</a:t>
            </a:r>
            <a:endParaRPr sz="1800">
              <a:latin typeface="Calibri"/>
              <a:cs typeface="Calibri"/>
            </a:endParaRPr>
          </a:p>
          <a:p>
            <a:pPr marL="298450" marR="699770" indent="-286385">
              <a:lnSpc>
                <a:spcPts val="2100"/>
              </a:lnSpc>
              <a:spcBef>
                <a:spcPts val="1190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След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1974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демократизира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насочва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към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европейската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интеграция.</a:t>
            </a:r>
            <a:endParaRPr sz="1800">
              <a:latin typeface="Trebuchet MS"/>
              <a:cs typeface="Trebuchet MS"/>
            </a:endParaRPr>
          </a:p>
          <a:p>
            <a:pPr marL="298450" marR="5080" indent="-286385">
              <a:lnSpc>
                <a:spcPts val="2100"/>
              </a:lnSpc>
              <a:spcBef>
                <a:spcPts val="1130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1986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Влиза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Европейския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съюз,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което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води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икономически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растеж.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800" spc="160" b="1">
                <a:solidFill>
                  <a:srgbClr val="FFFFFF"/>
                </a:solidFill>
                <a:latin typeface="Calibri"/>
                <a:cs typeface="Calibri"/>
              </a:rPr>
              <a:t>Основни</a:t>
            </a:r>
            <a:r>
              <a:rPr dirty="0" sz="1800" spc="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35" b="1">
                <a:solidFill>
                  <a:srgbClr val="FFFFFF"/>
                </a:solidFill>
                <a:latin typeface="Calibri"/>
                <a:cs typeface="Calibri"/>
              </a:rPr>
              <a:t>икономически</a:t>
            </a:r>
            <a:r>
              <a:rPr dirty="0" sz="180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95" b="1">
                <a:solidFill>
                  <a:srgbClr val="FFFFFF"/>
                </a:solidFill>
                <a:latin typeface="Calibri"/>
                <a:cs typeface="Calibri"/>
              </a:rPr>
              <a:t>сектори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65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 spc="140" b="1">
                <a:solidFill>
                  <a:srgbClr val="FFFFFF"/>
                </a:solidFill>
                <a:latin typeface="Calibri"/>
                <a:cs typeface="Calibri"/>
              </a:rPr>
              <a:t>Индустрия:</a:t>
            </a:r>
            <a:r>
              <a:rPr dirty="0" sz="1800" spc="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производство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автомобили,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текстил,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корк,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обувки.</a:t>
            </a:r>
            <a:endParaRPr sz="1800">
              <a:latin typeface="Trebuchet MS"/>
              <a:cs typeface="Trebuchet MS"/>
            </a:endParaRPr>
          </a:p>
          <a:p>
            <a:pPr marL="298450" marR="248285" indent="-286385">
              <a:lnSpc>
                <a:spcPct val="100800"/>
              </a:lnSpc>
              <a:spcBef>
                <a:spcPts val="980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 spc="220" b="1">
                <a:solidFill>
                  <a:srgbClr val="FFFFFF"/>
                </a:solidFill>
                <a:latin typeface="Calibri"/>
                <a:cs typeface="Calibri"/>
              </a:rPr>
              <a:t>Селско</a:t>
            </a:r>
            <a:r>
              <a:rPr dirty="0" sz="180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95" b="1">
                <a:solidFill>
                  <a:srgbClr val="FFFFFF"/>
                </a:solidFill>
                <a:latin typeface="Calibri"/>
                <a:cs typeface="Calibri"/>
              </a:rPr>
              <a:t>стопанство:</a:t>
            </a:r>
            <a:r>
              <a:rPr dirty="0" sz="180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маслини,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вино,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корков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дъб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(Португалия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големият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износител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корк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света).</a:t>
            </a:r>
            <a:endParaRPr sz="1800">
              <a:latin typeface="Trebuchet MS"/>
              <a:cs typeface="Trebuchet MS"/>
            </a:endParaRPr>
          </a:p>
          <a:p>
            <a:pPr marL="298450" marR="727710" indent="-286385">
              <a:lnSpc>
                <a:spcPts val="2100"/>
              </a:lnSpc>
              <a:spcBef>
                <a:spcPts val="1115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 spc="145" b="1">
                <a:solidFill>
                  <a:srgbClr val="FFFFFF"/>
                </a:solidFill>
                <a:latin typeface="Calibri"/>
                <a:cs typeface="Calibri"/>
              </a:rPr>
              <a:t>Енергетика:</a:t>
            </a:r>
            <a:r>
              <a:rPr dirty="0" sz="1800" spc="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възобновяеми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източници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слънчева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вятърна енергия.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800" spc="145" b="1">
                <a:solidFill>
                  <a:srgbClr val="FFFFFF"/>
                </a:solidFill>
                <a:latin typeface="Calibri"/>
                <a:cs typeface="Calibri"/>
              </a:rPr>
              <a:t>Финанси</a:t>
            </a:r>
            <a:r>
              <a:rPr dirty="0" sz="180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FFFFFF"/>
                </a:solidFill>
                <a:latin typeface="Calibri"/>
                <a:cs typeface="Calibri"/>
              </a:rPr>
              <a:t>и</a:t>
            </a:r>
            <a:r>
              <a:rPr dirty="0" sz="18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140" b="1">
                <a:solidFill>
                  <a:srgbClr val="FFFFFF"/>
                </a:solidFill>
                <a:latin typeface="Calibri"/>
                <a:cs typeface="Calibri"/>
              </a:rPr>
              <a:t>инвестиции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Развити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банки,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европейски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фондове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развитие.</a:t>
            </a:r>
            <a:endParaRPr sz="18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77777"/>
              <a:buFont typeface="Arial"/>
              <a:buChar char="•"/>
              <a:tabLst>
                <a:tab pos="298450" algn="l"/>
              </a:tabLst>
            </a:pP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важен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финансов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център.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5269" y="597280"/>
            <a:ext cx="1894839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10"/>
              <a:t>Туризъм</a:t>
            </a:r>
            <a:endParaRPr sz="3600"/>
          </a:p>
        </p:txBody>
      </p:sp>
      <p:grpSp>
        <p:nvGrpSpPr>
          <p:cNvPr id="4" name="object 4" descr=""/>
          <p:cNvGrpSpPr/>
          <p:nvPr/>
        </p:nvGrpSpPr>
        <p:grpSpPr>
          <a:xfrm>
            <a:off x="581025" y="923861"/>
            <a:ext cx="6624955" cy="4700905"/>
            <a:chOff x="581025" y="923861"/>
            <a:chExt cx="6624955" cy="47009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25" y="923861"/>
              <a:ext cx="6624701" cy="47006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952500"/>
              <a:ext cx="6496050" cy="45720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617459" y="1361757"/>
            <a:ext cx="3778885" cy="511937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Роля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икономиката</a:t>
            </a:r>
            <a:endParaRPr sz="1800">
              <a:latin typeface="Trebuchet MS"/>
              <a:cs typeface="Trebuchet MS"/>
            </a:endParaRPr>
          </a:p>
          <a:p>
            <a:pPr marL="12700" marR="415925">
              <a:lnSpc>
                <a:spcPts val="1950"/>
              </a:lnSpc>
              <a:spcBef>
                <a:spcPts val="1010"/>
              </a:spcBef>
            </a:pP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Туризмът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един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най-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важните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сектори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(над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15%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от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БВП).</a:t>
            </a:r>
            <a:endParaRPr sz="1800">
              <a:latin typeface="Trebuchet MS"/>
              <a:cs typeface="Trebuchet MS"/>
            </a:endParaRPr>
          </a:p>
          <a:p>
            <a:pPr marL="12700" marR="766445">
              <a:lnSpc>
                <a:spcPts val="1960"/>
              </a:lnSpc>
              <a:spcBef>
                <a:spcPts val="975"/>
              </a:spcBef>
            </a:pPr>
            <a:r>
              <a:rPr dirty="0" sz="1400" spc="13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Над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милиона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туристи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годишно.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400" spc="7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Популярни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дестинации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55"/>
              </a:lnSpc>
              <a:spcBef>
                <a:spcPts val="770"/>
              </a:spcBef>
            </a:pPr>
            <a:r>
              <a:rPr dirty="0" sz="1400" spc="15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столица,</a:t>
            </a:r>
            <a:endParaRPr sz="1800">
              <a:latin typeface="Trebuchet MS"/>
              <a:cs typeface="Trebuchet MS"/>
            </a:endParaRPr>
          </a:p>
          <a:p>
            <a:pPr marL="12700" marR="35560">
              <a:lnSpc>
                <a:spcPts val="1950"/>
              </a:lnSpc>
              <a:spcBef>
                <a:spcPts val="135"/>
              </a:spcBef>
            </a:pP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исторически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квартали,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културни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забележителности.</a:t>
            </a:r>
            <a:endParaRPr sz="1800">
              <a:latin typeface="Trebuchet MS"/>
              <a:cs typeface="Trebuchet MS"/>
            </a:endParaRPr>
          </a:p>
          <a:p>
            <a:pPr marL="12700" marR="666750">
              <a:lnSpc>
                <a:spcPts val="1950"/>
              </a:lnSpc>
              <a:spcBef>
                <a:spcPts val="980"/>
              </a:spcBef>
            </a:pPr>
            <a:r>
              <a:rPr dirty="0" sz="1400" spc="12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Порто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градът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виното,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исторически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център.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400" spc="10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Алгарве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плажове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курорти.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400" spc="14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Синтра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дворци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замъци.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950"/>
              </a:lnSpc>
              <a:spcBef>
                <a:spcPts val="1010"/>
              </a:spcBef>
            </a:pPr>
            <a:r>
              <a:rPr dirty="0" sz="1400" spc="1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Мадейра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Азорските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острови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природни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красоти.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75" y="429005"/>
            <a:ext cx="3588385" cy="872490"/>
          </a:xfrm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09"/>
              </a:spcBef>
            </a:pPr>
            <a:r>
              <a:rPr dirty="0" sz="2900" spc="145"/>
              <a:t>Забележителности </a:t>
            </a:r>
            <a:r>
              <a:rPr dirty="0" sz="2900" spc="290"/>
              <a:t>на</a:t>
            </a:r>
            <a:r>
              <a:rPr dirty="0" sz="2900" spc="-100"/>
              <a:t> </a:t>
            </a:r>
            <a:r>
              <a:rPr dirty="0" sz="2900" spc="65"/>
              <a:t>Португалия</a:t>
            </a:r>
            <a:endParaRPr sz="2900"/>
          </a:p>
        </p:txBody>
      </p:sp>
      <p:grpSp>
        <p:nvGrpSpPr>
          <p:cNvPr id="3" name="object 3" descr=""/>
          <p:cNvGrpSpPr/>
          <p:nvPr/>
        </p:nvGrpSpPr>
        <p:grpSpPr>
          <a:xfrm>
            <a:off x="5314950" y="0"/>
            <a:ext cx="6878955" cy="6858000"/>
            <a:chOff x="5314950" y="0"/>
            <a:chExt cx="687895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950" y="0"/>
              <a:ext cx="6877050" cy="342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4950" y="3428999"/>
              <a:ext cx="6876923" cy="342899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753538" y="4825"/>
              <a:ext cx="9525" cy="6853555"/>
            </a:xfrm>
            <a:custGeom>
              <a:avLst/>
              <a:gdLst/>
              <a:ahLst/>
              <a:cxnLst/>
              <a:rect l="l" t="t" r="r" b="b"/>
              <a:pathLst>
                <a:path w="9525" h="6853555">
                  <a:moveTo>
                    <a:pt x="9525" y="0"/>
                  </a:moveTo>
                  <a:lnTo>
                    <a:pt x="0" y="0"/>
                  </a:lnTo>
                  <a:lnTo>
                    <a:pt x="0" y="6853174"/>
                  </a:lnTo>
                  <a:lnTo>
                    <a:pt x="9525" y="685317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1E51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19775" y="3433826"/>
              <a:ext cx="6873875" cy="0"/>
            </a:xfrm>
            <a:custGeom>
              <a:avLst/>
              <a:gdLst/>
              <a:ahLst/>
              <a:cxnLst/>
              <a:rect l="l" t="t" r="r" b="b"/>
              <a:pathLst>
                <a:path w="6873875" h="0">
                  <a:moveTo>
                    <a:pt x="0" y="0"/>
                  </a:moveTo>
                  <a:lnTo>
                    <a:pt x="6873621" y="0"/>
                  </a:lnTo>
                </a:path>
              </a:pathLst>
            </a:custGeom>
            <a:ln w="9525">
              <a:solidFill>
                <a:srgbClr val="1E51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27075" y="2079307"/>
            <a:ext cx="3681095" cy="1311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25"/>
              </a:spcBef>
            </a:pPr>
            <a:r>
              <a:rPr dirty="0" sz="1100" spc="15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155">
                <a:solidFill>
                  <a:srgbClr val="FFFFFF"/>
                </a:solidFill>
                <a:latin typeface="Trebuchet MS"/>
                <a:cs typeface="Trebuchet MS"/>
              </a:rPr>
              <a:t>Сред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големите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забележителности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20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 манастирът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Жеронимуш,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Тауер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Белем,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дворецът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Паласио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Пеня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Синтра,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както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историческите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центрове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Порто.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268" rIns="0" bIns="0" rtlCol="0" vert="horz">
            <a:spAutoFit/>
          </a:bodyPr>
          <a:lstStyle/>
          <a:p>
            <a:pPr marL="1524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204"/>
              <a:t>Вино</a:t>
            </a:r>
            <a:r>
              <a:rPr dirty="0" sz="4200" spc="-114"/>
              <a:t> </a:t>
            </a:r>
            <a:r>
              <a:rPr dirty="0" sz="4200" spc="165"/>
              <a:t>и</a:t>
            </a:r>
            <a:r>
              <a:rPr dirty="0" sz="4200" spc="-105"/>
              <a:t> </a:t>
            </a:r>
            <a:r>
              <a:rPr dirty="0" sz="4200" spc="155"/>
              <a:t>култура</a:t>
            </a:r>
            <a:r>
              <a:rPr dirty="0" sz="4200" spc="-80"/>
              <a:t> </a:t>
            </a:r>
            <a:r>
              <a:rPr dirty="0" sz="4200" spc="425"/>
              <a:t>на </a:t>
            </a:r>
            <a:r>
              <a:rPr dirty="0" sz="4200" spc="110"/>
              <a:t>Португалия</a:t>
            </a:r>
            <a:endParaRPr sz="4200"/>
          </a:p>
        </p:txBody>
      </p:sp>
      <p:sp>
        <p:nvSpPr>
          <p:cNvPr id="6" name="object 6" descr=""/>
          <p:cNvSpPr txBox="1"/>
          <p:nvPr/>
        </p:nvSpPr>
        <p:spPr>
          <a:xfrm>
            <a:off x="728344" y="2465387"/>
            <a:ext cx="5829935" cy="1555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известна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своето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портово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вино,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произведено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региона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FFFFFF"/>
                </a:solidFill>
                <a:latin typeface="Trebuchet MS"/>
                <a:cs typeface="Trebuchet MS"/>
              </a:rPr>
              <a:t>река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Дору.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Виното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не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5">
                <a:solidFill>
                  <a:srgbClr val="FFFFFF"/>
                </a:solidFill>
                <a:latin typeface="Trebuchet MS"/>
                <a:cs typeface="Trebuchet MS"/>
              </a:rPr>
              <a:t>само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културата,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но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важен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икономически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сектор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за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страната.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019925" y="0"/>
            <a:ext cx="5172075" cy="6858000"/>
            <a:chOff x="7019925" y="0"/>
            <a:chExt cx="517207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7019925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467995" y="0"/>
                  </a:moveTo>
                  <a:lnTo>
                    <a:pt x="0" y="0"/>
                  </a:lnTo>
                  <a:lnTo>
                    <a:pt x="27813" y="122047"/>
                  </a:lnTo>
                  <a:lnTo>
                    <a:pt x="54864" y="244475"/>
                  </a:lnTo>
                  <a:lnTo>
                    <a:pt x="81533" y="366902"/>
                  </a:lnTo>
                  <a:lnTo>
                    <a:pt x="130175" y="612901"/>
                  </a:lnTo>
                  <a:lnTo>
                    <a:pt x="153543" y="735964"/>
                  </a:lnTo>
                  <a:lnTo>
                    <a:pt x="174878" y="857758"/>
                  </a:lnTo>
                  <a:lnTo>
                    <a:pt x="195706" y="981710"/>
                  </a:lnTo>
                  <a:lnTo>
                    <a:pt x="215773" y="1104773"/>
                  </a:lnTo>
                  <a:lnTo>
                    <a:pt x="252602" y="1348739"/>
                  </a:lnTo>
                  <a:lnTo>
                    <a:pt x="269621" y="1469644"/>
                  </a:lnTo>
                  <a:lnTo>
                    <a:pt x="300608" y="1711960"/>
                  </a:lnTo>
                  <a:lnTo>
                    <a:pt x="315086" y="1831594"/>
                  </a:lnTo>
                  <a:lnTo>
                    <a:pt x="328295" y="1949830"/>
                  </a:lnTo>
                  <a:lnTo>
                    <a:pt x="352932" y="2186686"/>
                  </a:lnTo>
                  <a:lnTo>
                    <a:pt x="374523" y="2418715"/>
                  </a:lnTo>
                  <a:lnTo>
                    <a:pt x="384301" y="2533650"/>
                  </a:lnTo>
                  <a:lnTo>
                    <a:pt x="392810" y="2647441"/>
                  </a:lnTo>
                  <a:lnTo>
                    <a:pt x="401700" y="2759710"/>
                  </a:lnTo>
                  <a:lnTo>
                    <a:pt x="409067" y="2870962"/>
                  </a:lnTo>
                  <a:lnTo>
                    <a:pt x="422275" y="3088766"/>
                  </a:lnTo>
                  <a:lnTo>
                    <a:pt x="428498" y="3194939"/>
                  </a:lnTo>
                  <a:lnTo>
                    <a:pt x="433450" y="3300476"/>
                  </a:lnTo>
                  <a:lnTo>
                    <a:pt x="442595" y="3506342"/>
                  </a:lnTo>
                  <a:lnTo>
                    <a:pt x="449072" y="3705225"/>
                  </a:lnTo>
                  <a:lnTo>
                    <a:pt x="517398" y="3667887"/>
                  </a:lnTo>
                  <a:lnTo>
                    <a:pt x="523004" y="3613680"/>
                  </a:lnTo>
                  <a:lnTo>
                    <a:pt x="530424" y="3520330"/>
                  </a:lnTo>
                  <a:lnTo>
                    <a:pt x="534729" y="3450560"/>
                  </a:lnTo>
                  <a:lnTo>
                    <a:pt x="538534" y="3375154"/>
                  </a:lnTo>
                  <a:lnTo>
                    <a:pt x="541851" y="3294447"/>
                  </a:lnTo>
                  <a:lnTo>
                    <a:pt x="544692" y="3208777"/>
                  </a:lnTo>
                  <a:lnTo>
                    <a:pt x="547070" y="3118481"/>
                  </a:lnTo>
                  <a:lnTo>
                    <a:pt x="548996" y="3023893"/>
                  </a:lnTo>
                  <a:lnTo>
                    <a:pt x="551063" y="2874703"/>
                  </a:lnTo>
                  <a:lnTo>
                    <a:pt x="552181" y="2717752"/>
                  </a:lnTo>
                  <a:lnTo>
                    <a:pt x="552391" y="2554177"/>
                  </a:lnTo>
                  <a:lnTo>
                    <a:pt x="551732" y="2385111"/>
                  </a:lnTo>
                  <a:lnTo>
                    <a:pt x="550244" y="2211692"/>
                  </a:lnTo>
                  <a:lnTo>
                    <a:pt x="547043" y="1975658"/>
                  </a:lnTo>
                  <a:lnTo>
                    <a:pt x="542537" y="1736594"/>
                  </a:lnTo>
                  <a:lnTo>
                    <a:pt x="536822" y="1497194"/>
                  </a:lnTo>
                  <a:lnTo>
                    <a:pt x="529993" y="1260148"/>
                  </a:lnTo>
                  <a:lnTo>
                    <a:pt x="522148" y="1028150"/>
                  </a:lnTo>
                  <a:lnTo>
                    <a:pt x="513380" y="803891"/>
                  </a:lnTo>
                  <a:lnTo>
                    <a:pt x="503787" y="590064"/>
                  </a:lnTo>
                  <a:lnTo>
                    <a:pt x="496108" y="438158"/>
                  </a:lnTo>
                  <a:lnTo>
                    <a:pt x="488058" y="294770"/>
                  </a:lnTo>
                  <a:lnTo>
                    <a:pt x="479678" y="161035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0"/>
              <a:ext cx="4962525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57725" y="1828800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200400"/>
                  </a:lnTo>
                </a:path>
              </a:pathLst>
            </a:custGeom>
            <a:ln w="19050">
              <a:solidFill>
                <a:srgbClr val="50B8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6229350"/>
              <a:ext cx="990600" cy="62864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470027"/>
                  </a:moveTo>
                  <a:lnTo>
                    <a:pt x="11709273" y="470027"/>
                  </a:lnTo>
                  <a:lnTo>
                    <a:pt x="11709273" y="6381636"/>
                  </a:lnTo>
                  <a:lnTo>
                    <a:pt x="12192000" y="6381636"/>
                  </a:lnTo>
                  <a:lnTo>
                    <a:pt x="12192000" y="470027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17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381750"/>
                  </a:lnTo>
                  <a:lnTo>
                    <a:pt x="476377" y="638175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13460" y="2312669"/>
            <a:ext cx="3108960" cy="2225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95"/>
              </a:spcBef>
            </a:pPr>
            <a:r>
              <a:rPr dirty="0" sz="3600" spc="155">
                <a:solidFill>
                  <a:srgbClr val="EBEBEB"/>
                </a:solidFill>
                <a:latin typeface="Trebuchet MS"/>
                <a:cs typeface="Trebuchet MS"/>
              </a:rPr>
              <a:t>Традиционни </a:t>
            </a:r>
            <a:r>
              <a:rPr dirty="0" sz="3600" spc="150">
                <a:solidFill>
                  <a:srgbClr val="EBEBEB"/>
                </a:solidFill>
                <a:latin typeface="Trebuchet MS"/>
                <a:cs typeface="Trebuchet MS"/>
              </a:rPr>
              <a:t>португалски </a:t>
            </a:r>
            <a:r>
              <a:rPr dirty="0" sz="3600" spc="190">
                <a:solidFill>
                  <a:srgbClr val="EBEBEB"/>
                </a:solidFill>
                <a:latin typeface="Trebuchet MS"/>
                <a:cs typeface="Trebuchet MS"/>
              </a:rPr>
              <a:t>танци</a:t>
            </a:r>
            <a:r>
              <a:rPr dirty="0" sz="360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EBEBEB"/>
                </a:solidFill>
                <a:latin typeface="Trebuchet MS"/>
                <a:cs typeface="Trebuchet MS"/>
              </a:rPr>
              <a:t>и </a:t>
            </a:r>
            <a:r>
              <a:rPr dirty="0" sz="3600" spc="225">
                <a:solidFill>
                  <a:srgbClr val="EBEBEB"/>
                </a:solidFill>
                <a:latin typeface="Trebuchet MS"/>
                <a:cs typeface="Trebuchet MS"/>
              </a:rPr>
              <a:t>музика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58409" y="2648648"/>
            <a:ext cx="6153785" cy="1555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Фадото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една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известните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форми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музика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Португалия,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изпълнявана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дълбоко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чувство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носталгия.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Освен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това,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танцът </a:t>
            </a:r>
            <a:r>
              <a:rPr dirty="0" sz="2000" spc="225">
                <a:solidFill>
                  <a:srgbClr val="FFFFFF"/>
                </a:solidFill>
                <a:latin typeface="Trebuchet MS"/>
                <a:cs typeface="Trebuchet MS"/>
              </a:rPr>
              <a:t>Фадо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традиционните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народни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танци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също </a:t>
            </a:r>
            <a:r>
              <a:rPr dirty="0" sz="2000" spc="315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културното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наследство.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8344" y="605790"/>
            <a:ext cx="4591050" cy="873125"/>
          </a:xfrm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09"/>
              </a:spcBef>
            </a:pPr>
            <a:r>
              <a:rPr dirty="0" u="sng" sz="2900" spc="260">
                <a:uFill>
                  <a:solidFill>
                    <a:srgbClr val="EBEBEB"/>
                  </a:solidFill>
                </a:uFill>
              </a:rPr>
              <a:t>Географско</a:t>
            </a:r>
            <a:r>
              <a:rPr dirty="0" u="sng" sz="2900" spc="-85">
                <a:uFill>
                  <a:solidFill>
                    <a:srgbClr val="EBEBEB"/>
                  </a:solidFill>
                </a:uFill>
              </a:rPr>
              <a:t> </a:t>
            </a:r>
            <a:r>
              <a:rPr dirty="0" u="sng" sz="2900" spc="165">
                <a:uFill>
                  <a:solidFill>
                    <a:srgbClr val="EBEBEB"/>
                  </a:solidFill>
                </a:uFill>
              </a:rPr>
              <a:t>положение</a:t>
            </a:r>
            <a:r>
              <a:rPr dirty="0" u="none" sz="2900" spc="165"/>
              <a:t> </a:t>
            </a:r>
            <a:r>
              <a:rPr dirty="0" u="sng" sz="2900" spc="290">
                <a:uFill>
                  <a:solidFill>
                    <a:srgbClr val="EBEBEB"/>
                  </a:solidFill>
                </a:uFill>
              </a:rPr>
              <a:t>на</a:t>
            </a:r>
            <a:r>
              <a:rPr dirty="0" u="sng" sz="2900" spc="-100">
                <a:uFill>
                  <a:solidFill>
                    <a:srgbClr val="EBEBEB"/>
                  </a:solidFill>
                </a:uFill>
              </a:rPr>
              <a:t> </a:t>
            </a:r>
            <a:r>
              <a:rPr dirty="0" u="sng" sz="2900" spc="65">
                <a:uFill>
                  <a:solidFill>
                    <a:srgbClr val="EBEBEB"/>
                  </a:solidFill>
                </a:uFill>
              </a:rPr>
              <a:t>Португалия</a:t>
            </a:r>
            <a:endParaRPr sz="29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16" name="object 16" descr=""/>
            <p:cNvSpPr/>
            <p:nvPr/>
          </p:nvSpPr>
          <p:spPr>
            <a:xfrm>
              <a:off x="609600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5100" y="466661"/>
              <a:ext cx="5262626" cy="588175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86601" y="4905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5124450" y="0"/>
                  </a:moveTo>
                  <a:lnTo>
                    <a:pt x="0" y="0"/>
                  </a:lnTo>
                  <a:lnTo>
                    <a:pt x="0" y="5734050"/>
                  </a:lnTo>
                  <a:lnTo>
                    <a:pt x="5124450" y="57340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86601" y="4905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0" y="5734050"/>
                  </a:moveTo>
                  <a:lnTo>
                    <a:pt x="5124450" y="5734050"/>
                  </a:lnTo>
                  <a:lnTo>
                    <a:pt x="5124450" y="0"/>
                  </a:lnTo>
                  <a:lnTo>
                    <a:pt x="0" y="0"/>
                  </a:lnTo>
                  <a:lnTo>
                    <a:pt x="0" y="5734050"/>
                  </a:lnTo>
                  <a:close/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625" y="809625"/>
              <a:ext cx="4476750" cy="50958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28344" y="2465704"/>
            <a:ext cx="4775835" cy="1654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25"/>
              </a:spcBef>
            </a:pPr>
            <a:r>
              <a:rPr dirty="0" sz="110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FFFFFF"/>
                </a:solidFill>
                <a:latin typeface="Trebuchet MS"/>
                <a:cs typeface="Trebuchet MS"/>
              </a:rPr>
              <a:t>намира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югозападната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Европа,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Иберийския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полуостров.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запад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юг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граничи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1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Атлантическия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океан,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4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4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изток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север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Испания.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Страната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6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известна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своето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стратегическо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положение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морска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нация.</a:t>
            </a:r>
            <a:endParaRPr sz="1400">
              <a:latin typeface="Trebuchet MS"/>
              <a:cs typeface="Trebuchet MS"/>
            </a:endParaRPr>
          </a:p>
          <a:p>
            <a:pPr marL="12700" marR="99060">
              <a:lnSpc>
                <a:spcPts val="1650"/>
              </a:lnSpc>
              <a:spcBef>
                <a:spcPts val="1105"/>
              </a:spcBef>
            </a:pPr>
            <a:r>
              <a:rPr dirty="0" sz="1100" spc="6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Към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страната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включват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територии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в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Атлантическия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океан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Азорски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острови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Мадейра.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508" rIns="0" bIns="0" rtlCol="0" vert="horz">
            <a:spAutoFit/>
          </a:bodyPr>
          <a:lstStyle/>
          <a:p>
            <a:pPr marL="15240" marR="5080">
              <a:lnSpc>
                <a:spcPts val="4660"/>
              </a:lnSpc>
              <a:spcBef>
                <a:spcPts val="225"/>
              </a:spcBef>
            </a:pPr>
            <a:r>
              <a:rPr dirty="0" spc="270"/>
              <a:t>Лисабон:</a:t>
            </a:r>
            <a:r>
              <a:rPr dirty="0" spc="-135"/>
              <a:t> </a:t>
            </a:r>
            <a:r>
              <a:rPr dirty="0" spc="345"/>
              <a:t>Географско </a:t>
            </a:r>
            <a:r>
              <a:rPr dirty="0" spc="235"/>
              <a:t>положение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28344" y="2465387"/>
            <a:ext cx="5964555" cy="1555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Лисабон,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столицата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Португалия,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FFFFFF"/>
                </a:solidFill>
                <a:latin typeface="Trebuchet MS"/>
                <a:cs typeface="Trebuchet MS"/>
              </a:rPr>
              <a:t>се </a:t>
            </a:r>
            <a:r>
              <a:rPr dirty="0" sz="2000" spc="245">
                <a:solidFill>
                  <a:srgbClr val="FFFFFF"/>
                </a:solidFill>
                <a:latin typeface="Trebuchet MS"/>
                <a:cs typeface="Trebuchet MS"/>
              </a:rPr>
              <a:t>намира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западния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бряг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Иберийския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полуостров,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устието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река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Тежу,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която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осигурява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стратегическо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морско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положение.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019925" y="0"/>
            <a:ext cx="5172075" cy="6858000"/>
            <a:chOff x="7019925" y="0"/>
            <a:chExt cx="517207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7019925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467995" y="0"/>
                  </a:moveTo>
                  <a:lnTo>
                    <a:pt x="0" y="0"/>
                  </a:lnTo>
                  <a:lnTo>
                    <a:pt x="27813" y="122047"/>
                  </a:lnTo>
                  <a:lnTo>
                    <a:pt x="54864" y="244475"/>
                  </a:lnTo>
                  <a:lnTo>
                    <a:pt x="81533" y="366902"/>
                  </a:lnTo>
                  <a:lnTo>
                    <a:pt x="130175" y="612901"/>
                  </a:lnTo>
                  <a:lnTo>
                    <a:pt x="153543" y="735964"/>
                  </a:lnTo>
                  <a:lnTo>
                    <a:pt x="174878" y="857758"/>
                  </a:lnTo>
                  <a:lnTo>
                    <a:pt x="195706" y="981710"/>
                  </a:lnTo>
                  <a:lnTo>
                    <a:pt x="215773" y="1104773"/>
                  </a:lnTo>
                  <a:lnTo>
                    <a:pt x="252602" y="1348739"/>
                  </a:lnTo>
                  <a:lnTo>
                    <a:pt x="269621" y="1469644"/>
                  </a:lnTo>
                  <a:lnTo>
                    <a:pt x="300608" y="1711960"/>
                  </a:lnTo>
                  <a:lnTo>
                    <a:pt x="315086" y="1831594"/>
                  </a:lnTo>
                  <a:lnTo>
                    <a:pt x="328295" y="1949830"/>
                  </a:lnTo>
                  <a:lnTo>
                    <a:pt x="352932" y="2186686"/>
                  </a:lnTo>
                  <a:lnTo>
                    <a:pt x="374523" y="2418715"/>
                  </a:lnTo>
                  <a:lnTo>
                    <a:pt x="384301" y="2533650"/>
                  </a:lnTo>
                  <a:lnTo>
                    <a:pt x="392810" y="2647441"/>
                  </a:lnTo>
                  <a:lnTo>
                    <a:pt x="401700" y="2759710"/>
                  </a:lnTo>
                  <a:lnTo>
                    <a:pt x="409067" y="2870962"/>
                  </a:lnTo>
                  <a:lnTo>
                    <a:pt x="422275" y="3088766"/>
                  </a:lnTo>
                  <a:lnTo>
                    <a:pt x="428498" y="3194939"/>
                  </a:lnTo>
                  <a:lnTo>
                    <a:pt x="433450" y="3300476"/>
                  </a:lnTo>
                  <a:lnTo>
                    <a:pt x="442595" y="3506342"/>
                  </a:lnTo>
                  <a:lnTo>
                    <a:pt x="449072" y="3705225"/>
                  </a:lnTo>
                  <a:lnTo>
                    <a:pt x="517398" y="3667887"/>
                  </a:lnTo>
                  <a:lnTo>
                    <a:pt x="523004" y="3613680"/>
                  </a:lnTo>
                  <a:lnTo>
                    <a:pt x="530424" y="3520330"/>
                  </a:lnTo>
                  <a:lnTo>
                    <a:pt x="534729" y="3450560"/>
                  </a:lnTo>
                  <a:lnTo>
                    <a:pt x="538534" y="3375154"/>
                  </a:lnTo>
                  <a:lnTo>
                    <a:pt x="541851" y="3294447"/>
                  </a:lnTo>
                  <a:lnTo>
                    <a:pt x="544692" y="3208777"/>
                  </a:lnTo>
                  <a:lnTo>
                    <a:pt x="547070" y="3118481"/>
                  </a:lnTo>
                  <a:lnTo>
                    <a:pt x="548996" y="3023893"/>
                  </a:lnTo>
                  <a:lnTo>
                    <a:pt x="551063" y="2874703"/>
                  </a:lnTo>
                  <a:lnTo>
                    <a:pt x="552181" y="2717752"/>
                  </a:lnTo>
                  <a:lnTo>
                    <a:pt x="552391" y="2554177"/>
                  </a:lnTo>
                  <a:lnTo>
                    <a:pt x="551732" y="2385111"/>
                  </a:lnTo>
                  <a:lnTo>
                    <a:pt x="550244" y="2211692"/>
                  </a:lnTo>
                  <a:lnTo>
                    <a:pt x="547043" y="1975658"/>
                  </a:lnTo>
                  <a:lnTo>
                    <a:pt x="542537" y="1736594"/>
                  </a:lnTo>
                  <a:lnTo>
                    <a:pt x="536822" y="1497194"/>
                  </a:lnTo>
                  <a:lnTo>
                    <a:pt x="529993" y="1260148"/>
                  </a:lnTo>
                  <a:lnTo>
                    <a:pt x="522148" y="1028150"/>
                  </a:lnTo>
                  <a:lnTo>
                    <a:pt x="513380" y="803891"/>
                  </a:lnTo>
                  <a:lnTo>
                    <a:pt x="503787" y="590064"/>
                  </a:lnTo>
                  <a:lnTo>
                    <a:pt x="496108" y="438158"/>
                  </a:lnTo>
                  <a:lnTo>
                    <a:pt x="488058" y="294770"/>
                  </a:lnTo>
                  <a:lnTo>
                    <a:pt x="479678" y="161035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0"/>
              <a:ext cx="4962525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75" y="419735"/>
            <a:ext cx="4473575" cy="1071245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5"/>
              </a:spcBef>
            </a:pPr>
            <a:r>
              <a:rPr dirty="0" sz="3600" spc="245"/>
              <a:t>Лисабон:</a:t>
            </a:r>
            <a:r>
              <a:rPr dirty="0" sz="3600" spc="-55"/>
              <a:t> </a:t>
            </a:r>
            <a:r>
              <a:rPr dirty="0" sz="3600" spc="300"/>
              <a:t>Природа </a:t>
            </a:r>
            <a:r>
              <a:rPr dirty="0" sz="3600" spc="140"/>
              <a:t>и</a:t>
            </a:r>
            <a:r>
              <a:rPr dirty="0" sz="3600" spc="-85"/>
              <a:t> </a:t>
            </a:r>
            <a:r>
              <a:rPr dirty="0" sz="3600" spc="135"/>
              <a:t>история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6105525" y="0"/>
            <a:ext cx="6086475" cy="6858000"/>
            <a:chOff x="6105525" y="0"/>
            <a:chExt cx="608647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5" y="0"/>
              <a:ext cx="6086475" cy="26193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525" y="2628941"/>
              <a:ext cx="6086475" cy="422897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27075" y="2079307"/>
            <a:ext cx="4540885" cy="2165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разположен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хълмове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изглед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към</a:t>
            </a:r>
            <a:endParaRPr sz="2000">
              <a:latin typeface="Trebuchet MS"/>
              <a:cs typeface="Trebuchet MS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Атлантическия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океан.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Историята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града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дълга,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започваща </a:t>
            </a:r>
            <a:r>
              <a:rPr dirty="0" sz="2000" spc="285">
                <a:solidFill>
                  <a:srgbClr val="FFFFFF"/>
                </a:solidFill>
                <a:latin typeface="Trebuchet MS"/>
                <a:cs typeface="Trebuchet MS"/>
              </a:rPr>
              <a:t>още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Римската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империя,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5">
                <a:solidFill>
                  <a:srgbClr val="FFFFFF"/>
                </a:solidFill>
                <a:latin typeface="Trebuchet MS"/>
                <a:cs typeface="Trebuchet MS"/>
              </a:rPr>
              <a:t>а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през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13-ти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век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става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столица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Португалия.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5899785" cy="13055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290"/>
              <a:t>Лисабон:</a:t>
            </a:r>
            <a:r>
              <a:rPr dirty="0" sz="4200" spc="-90"/>
              <a:t> </a:t>
            </a:r>
            <a:r>
              <a:rPr dirty="0" sz="4200" spc="265"/>
              <a:t>Стопанство </a:t>
            </a:r>
            <a:r>
              <a:rPr dirty="0" sz="4200" spc="165"/>
              <a:t>и</a:t>
            </a:r>
            <a:r>
              <a:rPr dirty="0" sz="4200" spc="-110"/>
              <a:t> </a:t>
            </a:r>
            <a:r>
              <a:rPr dirty="0" sz="4200" spc="185"/>
              <a:t>забележителности</a:t>
            </a:r>
            <a:endParaRPr sz="4200"/>
          </a:p>
        </p:txBody>
      </p:sp>
      <p:sp>
        <p:nvSpPr>
          <p:cNvPr id="6" name="object 6" descr=""/>
          <p:cNvSpPr txBox="1"/>
          <p:nvPr/>
        </p:nvSpPr>
        <p:spPr>
          <a:xfrm>
            <a:off x="728344" y="2465387"/>
            <a:ext cx="5515610" cy="1555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697865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важен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икономически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търговски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център.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 Сред</a:t>
            </a:r>
            <a:endParaRPr sz="2000">
              <a:latin typeface="Trebuchet MS"/>
              <a:cs typeface="Trebuchet MS"/>
            </a:endParaRPr>
          </a:p>
          <a:p>
            <a:pPr marL="355600" marR="5080">
              <a:lnSpc>
                <a:spcPct val="100000"/>
              </a:lnSpc>
              <a:spcBef>
                <a:spcPts val="10"/>
              </a:spcBef>
            </a:pP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забележителностите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града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Тауер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Белем,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манастирът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FFFFFF"/>
                </a:solidFill>
                <a:latin typeface="Trebuchet MS"/>
                <a:cs typeface="Trebuchet MS"/>
              </a:rPr>
              <a:t>Жеронимуш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паметникът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Откритията.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019925" y="0"/>
            <a:ext cx="5172075" cy="6858000"/>
            <a:chOff x="7019925" y="0"/>
            <a:chExt cx="517207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7019925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467995" y="0"/>
                  </a:moveTo>
                  <a:lnTo>
                    <a:pt x="0" y="0"/>
                  </a:lnTo>
                  <a:lnTo>
                    <a:pt x="27813" y="122047"/>
                  </a:lnTo>
                  <a:lnTo>
                    <a:pt x="54864" y="244475"/>
                  </a:lnTo>
                  <a:lnTo>
                    <a:pt x="81533" y="366902"/>
                  </a:lnTo>
                  <a:lnTo>
                    <a:pt x="130175" y="612901"/>
                  </a:lnTo>
                  <a:lnTo>
                    <a:pt x="153543" y="735964"/>
                  </a:lnTo>
                  <a:lnTo>
                    <a:pt x="174878" y="857758"/>
                  </a:lnTo>
                  <a:lnTo>
                    <a:pt x="195706" y="981710"/>
                  </a:lnTo>
                  <a:lnTo>
                    <a:pt x="215773" y="1104773"/>
                  </a:lnTo>
                  <a:lnTo>
                    <a:pt x="252602" y="1348739"/>
                  </a:lnTo>
                  <a:lnTo>
                    <a:pt x="269621" y="1469644"/>
                  </a:lnTo>
                  <a:lnTo>
                    <a:pt x="300608" y="1711960"/>
                  </a:lnTo>
                  <a:lnTo>
                    <a:pt x="315086" y="1831594"/>
                  </a:lnTo>
                  <a:lnTo>
                    <a:pt x="328295" y="1949830"/>
                  </a:lnTo>
                  <a:lnTo>
                    <a:pt x="352932" y="2186686"/>
                  </a:lnTo>
                  <a:lnTo>
                    <a:pt x="374523" y="2418715"/>
                  </a:lnTo>
                  <a:lnTo>
                    <a:pt x="384301" y="2533650"/>
                  </a:lnTo>
                  <a:lnTo>
                    <a:pt x="392810" y="2647441"/>
                  </a:lnTo>
                  <a:lnTo>
                    <a:pt x="401700" y="2759710"/>
                  </a:lnTo>
                  <a:lnTo>
                    <a:pt x="409067" y="2870962"/>
                  </a:lnTo>
                  <a:lnTo>
                    <a:pt x="422275" y="3088766"/>
                  </a:lnTo>
                  <a:lnTo>
                    <a:pt x="428498" y="3194939"/>
                  </a:lnTo>
                  <a:lnTo>
                    <a:pt x="433450" y="3300476"/>
                  </a:lnTo>
                  <a:lnTo>
                    <a:pt x="442595" y="3506342"/>
                  </a:lnTo>
                  <a:lnTo>
                    <a:pt x="449072" y="3705225"/>
                  </a:lnTo>
                  <a:lnTo>
                    <a:pt x="517398" y="3667887"/>
                  </a:lnTo>
                  <a:lnTo>
                    <a:pt x="523004" y="3613680"/>
                  </a:lnTo>
                  <a:lnTo>
                    <a:pt x="530424" y="3520330"/>
                  </a:lnTo>
                  <a:lnTo>
                    <a:pt x="534729" y="3450560"/>
                  </a:lnTo>
                  <a:lnTo>
                    <a:pt x="538534" y="3375154"/>
                  </a:lnTo>
                  <a:lnTo>
                    <a:pt x="541851" y="3294447"/>
                  </a:lnTo>
                  <a:lnTo>
                    <a:pt x="544692" y="3208777"/>
                  </a:lnTo>
                  <a:lnTo>
                    <a:pt x="547070" y="3118481"/>
                  </a:lnTo>
                  <a:lnTo>
                    <a:pt x="548996" y="3023893"/>
                  </a:lnTo>
                  <a:lnTo>
                    <a:pt x="551063" y="2874703"/>
                  </a:lnTo>
                  <a:lnTo>
                    <a:pt x="552181" y="2717752"/>
                  </a:lnTo>
                  <a:lnTo>
                    <a:pt x="552391" y="2554177"/>
                  </a:lnTo>
                  <a:lnTo>
                    <a:pt x="551732" y="2385111"/>
                  </a:lnTo>
                  <a:lnTo>
                    <a:pt x="550244" y="2211692"/>
                  </a:lnTo>
                  <a:lnTo>
                    <a:pt x="547043" y="1975658"/>
                  </a:lnTo>
                  <a:lnTo>
                    <a:pt x="542537" y="1736594"/>
                  </a:lnTo>
                  <a:lnTo>
                    <a:pt x="536822" y="1497194"/>
                  </a:lnTo>
                  <a:lnTo>
                    <a:pt x="529993" y="1260148"/>
                  </a:lnTo>
                  <a:lnTo>
                    <a:pt x="522148" y="1028150"/>
                  </a:lnTo>
                  <a:lnTo>
                    <a:pt x="513380" y="803891"/>
                  </a:lnTo>
                  <a:lnTo>
                    <a:pt x="503787" y="590064"/>
                  </a:lnTo>
                  <a:lnTo>
                    <a:pt x="496108" y="438158"/>
                  </a:lnTo>
                  <a:lnTo>
                    <a:pt x="488058" y="294770"/>
                  </a:lnTo>
                  <a:lnTo>
                    <a:pt x="479678" y="161035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0"/>
              <a:ext cx="4962525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4657725" y="1828800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200400"/>
                  </a:lnTo>
                </a:path>
              </a:pathLst>
            </a:custGeom>
            <a:ln w="19050">
              <a:solidFill>
                <a:srgbClr val="50B8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0600" y="6229350"/>
              <a:ext cx="990600" cy="6286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470027"/>
                  </a:moveTo>
                  <a:lnTo>
                    <a:pt x="11709273" y="470027"/>
                  </a:lnTo>
                  <a:lnTo>
                    <a:pt x="11709273" y="6381636"/>
                  </a:lnTo>
                  <a:lnTo>
                    <a:pt x="12192000" y="6381636"/>
                  </a:lnTo>
                  <a:lnTo>
                    <a:pt x="12192000" y="470027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17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381750"/>
                  </a:lnTo>
                  <a:lnTo>
                    <a:pt x="476377" y="638175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22972" y="2816542"/>
            <a:ext cx="3291204" cy="12179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 indent="-3175">
              <a:lnSpc>
                <a:spcPct val="99900"/>
              </a:lnSpc>
              <a:spcBef>
                <a:spcPts val="130"/>
              </a:spcBef>
            </a:pPr>
            <a:r>
              <a:rPr dirty="0" sz="2600" spc="165">
                <a:solidFill>
                  <a:srgbClr val="EBEBEB"/>
                </a:solidFill>
                <a:latin typeface="Trebuchet MS"/>
                <a:cs typeface="Trebuchet MS"/>
              </a:rPr>
              <a:t>Лисабон: </a:t>
            </a:r>
            <a:r>
              <a:rPr dirty="0" sz="2600" spc="120">
                <a:solidFill>
                  <a:srgbClr val="EBEBEB"/>
                </a:solidFill>
                <a:latin typeface="Trebuchet MS"/>
                <a:cs typeface="Trebuchet MS"/>
              </a:rPr>
              <a:t>Население,култура </a:t>
            </a:r>
            <a:r>
              <a:rPr dirty="0" sz="2600" spc="114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2600" spc="-8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600" spc="135">
                <a:solidFill>
                  <a:srgbClr val="EBEBEB"/>
                </a:solidFill>
                <a:latin typeface="Trebuchet MS"/>
                <a:cs typeface="Trebuchet MS"/>
              </a:rPr>
              <a:t>традиции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1651" y="2191702"/>
            <a:ext cx="5911850" cy="125031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30">
                <a:solidFill>
                  <a:srgbClr val="FFFFFF"/>
                </a:solidFill>
              </a:rPr>
              <a:t>Населението</a:t>
            </a:r>
            <a:r>
              <a:rPr dirty="0" sz="2000" spc="-25">
                <a:solidFill>
                  <a:srgbClr val="FFFFFF"/>
                </a:solidFill>
              </a:rPr>
              <a:t> </a:t>
            </a:r>
            <a:r>
              <a:rPr dirty="0" sz="2000" spc="220">
                <a:solidFill>
                  <a:srgbClr val="FFFFFF"/>
                </a:solidFill>
              </a:rPr>
              <a:t>на</a:t>
            </a:r>
            <a:r>
              <a:rPr dirty="0" sz="2000">
                <a:solidFill>
                  <a:srgbClr val="FFFFFF"/>
                </a:solidFill>
              </a:rPr>
              <a:t> </a:t>
            </a:r>
            <a:r>
              <a:rPr dirty="0" sz="2000" spc="185">
                <a:solidFill>
                  <a:srgbClr val="FFFFFF"/>
                </a:solidFill>
              </a:rPr>
              <a:t>Лисабон</a:t>
            </a:r>
            <a:r>
              <a:rPr dirty="0" sz="2000" spc="-55">
                <a:solidFill>
                  <a:srgbClr val="FFFFFF"/>
                </a:solidFill>
              </a:rPr>
              <a:t> </a:t>
            </a:r>
            <a:r>
              <a:rPr dirty="0" sz="2000" spc="204">
                <a:solidFill>
                  <a:srgbClr val="FFFFFF"/>
                </a:solidFill>
              </a:rPr>
              <a:t>е</a:t>
            </a:r>
            <a:r>
              <a:rPr dirty="0" sz="2000" spc="-15">
                <a:solidFill>
                  <a:srgbClr val="FFFFFF"/>
                </a:solidFill>
              </a:rPr>
              <a:t> </a:t>
            </a:r>
            <a:r>
              <a:rPr dirty="0" sz="2000" spc="125">
                <a:solidFill>
                  <a:srgbClr val="FFFFFF"/>
                </a:solidFill>
              </a:rPr>
              <a:t>около</a:t>
            </a:r>
            <a:r>
              <a:rPr dirty="0" sz="2000" spc="-1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500</a:t>
            </a:r>
            <a:r>
              <a:rPr dirty="0" sz="2000" spc="-40">
                <a:solidFill>
                  <a:srgbClr val="FFFFFF"/>
                </a:solidFill>
              </a:rPr>
              <a:t> </a:t>
            </a:r>
            <a:r>
              <a:rPr dirty="0" sz="2000" spc="40">
                <a:solidFill>
                  <a:srgbClr val="FFFFFF"/>
                </a:solidFill>
              </a:rPr>
              <a:t>000 </a:t>
            </a:r>
            <a:r>
              <a:rPr dirty="0" sz="2000" spc="70">
                <a:solidFill>
                  <a:srgbClr val="FFFFFF"/>
                </a:solidFill>
              </a:rPr>
              <a:t>души,</a:t>
            </a:r>
            <a:r>
              <a:rPr dirty="0" sz="2000" spc="-75">
                <a:solidFill>
                  <a:srgbClr val="FFFFFF"/>
                </a:solidFill>
              </a:rPr>
              <a:t> </a:t>
            </a:r>
            <a:r>
              <a:rPr dirty="0" sz="2000" spc="165">
                <a:solidFill>
                  <a:srgbClr val="FFFFFF"/>
                </a:solidFill>
              </a:rPr>
              <a:t>но</a:t>
            </a:r>
            <a:r>
              <a:rPr dirty="0" sz="2000" spc="-8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в</a:t>
            </a:r>
            <a:r>
              <a:rPr dirty="0" sz="2000" spc="-80">
                <a:solidFill>
                  <a:srgbClr val="FFFFFF"/>
                </a:solidFill>
              </a:rPr>
              <a:t> </a:t>
            </a:r>
            <a:r>
              <a:rPr dirty="0" sz="2000" spc="210">
                <a:solidFill>
                  <a:srgbClr val="FFFFFF"/>
                </a:solidFill>
              </a:rPr>
              <a:t>районa</a:t>
            </a:r>
            <a:r>
              <a:rPr dirty="0" sz="2000" spc="-140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живеят</a:t>
            </a:r>
            <a:r>
              <a:rPr dirty="0" sz="2000" spc="-60">
                <a:solidFill>
                  <a:srgbClr val="FFFFFF"/>
                </a:solidFill>
              </a:rPr>
              <a:t> </a:t>
            </a:r>
            <a:r>
              <a:rPr dirty="0" sz="2000" spc="155">
                <a:solidFill>
                  <a:srgbClr val="FFFFFF"/>
                </a:solidFill>
              </a:rPr>
              <a:t>над</a:t>
            </a:r>
            <a:r>
              <a:rPr dirty="0" sz="2000" spc="-130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2,8</a:t>
            </a:r>
            <a:r>
              <a:rPr dirty="0" sz="2000" spc="-35">
                <a:solidFill>
                  <a:srgbClr val="FFFFFF"/>
                </a:solidFill>
              </a:rPr>
              <a:t> </a:t>
            </a:r>
            <a:r>
              <a:rPr dirty="0" sz="2000" spc="150">
                <a:solidFill>
                  <a:srgbClr val="FFFFFF"/>
                </a:solidFill>
              </a:rPr>
              <a:t>милиона </a:t>
            </a:r>
            <a:r>
              <a:rPr dirty="0" sz="2000" spc="114">
                <a:solidFill>
                  <a:srgbClr val="FFFFFF"/>
                </a:solidFill>
              </a:rPr>
              <a:t>души.Официалният</a:t>
            </a:r>
            <a:r>
              <a:rPr dirty="0" sz="2000" spc="30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език</a:t>
            </a:r>
            <a:r>
              <a:rPr dirty="0" sz="2000" spc="10">
                <a:solidFill>
                  <a:srgbClr val="FFFFFF"/>
                </a:solidFill>
              </a:rPr>
              <a:t> </a:t>
            </a:r>
            <a:r>
              <a:rPr dirty="0" sz="2000" spc="204">
                <a:solidFill>
                  <a:srgbClr val="FFFFFF"/>
                </a:solidFill>
              </a:rPr>
              <a:t>е</a:t>
            </a:r>
            <a:r>
              <a:rPr dirty="0" sz="2000" spc="-60">
                <a:solidFill>
                  <a:srgbClr val="FFFFFF"/>
                </a:solidFill>
              </a:rPr>
              <a:t> </a:t>
            </a:r>
            <a:r>
              <a:rPr dirty="0" sz="2000" spc="65">
                <a:solidFill>
                  <a:srgbClr val="FFFFFF"/>
                </a:solidFill>
              </a:rPr>
              <a:t>португалски,</a:t>
            </a:r>
            <a:r>
              <a:rPr dirty="0" sz="2000" spc="50">
                <a:solidFill>
                  <a:srgbClr val="FFFFFF"/>
                </a:solidFill>
              </a:rPr>
              <a:t> </a:t>
            </a:r>
            <a:r>
              <a:rPr dirty="0" sz="2000" spc="140">
                <a:solidFill>
                  <a:srgbClr val="FFFFFF"/>
                </a:solidFill>
              </a:rPr>
              <a:t>но </a:t>
            </a:r>
            <a:r>
              <a:rPr dirty="0" sz="2000" spc="235">
                <a:solidFill>
                  <a:srgbClr val="FFFFFF"/>
                </a:solidFill>
              </a:rPr>
              <a:t>се</a:t>
            </a:r>
            <a:r>
              <a:rPr dirty="0" sz="2000" spc="-45">
                <a:solidFill>
                  <a:srgbClr val="FFFFFF"/>
                </a:solidFill>
              </a:rPr>
              <a:t> </a:t>
            </a:r>
            <a:r>
              <a:rPr dirty="0" sz="2000" spc="85">
                <a:solidFill>
                  <a:srgbClr val="FFFFFF"/>
                </a:solidFill>
              </a:rPr>
              <a:t>говори</a:t>
            </a:r>
            <a:r>
              <a:rPr dirty="0" sz="2000" spc="-50">
                <a:solidFill>
                  <a:srgbClr val="FFFFFF"/>
                </a:solidFill>
              </a:rPr>
              <a:t> </a:t>
            </a:r>
            <a:r>
              <a:rPr dirty="0" sz="2000" spc="100">
                <a:solidFill>
                  <a:srgbClr val="FFFFFF"/>
                </a:solidFill>
              </a:rPr>
              <a:t>и</a:t>
            </a:r>
            <a:r>
              <a:rPr dirty="0" sz="2000" spc="-50">
                <a:solidFill>
                  <a:srgbClr val="FFFFFF"/>
                </a:solidFill>
              </a:rPr>
              <a:t> </a:t>
            </a:r>
            <a:r>
              <a:rPr dirty="0" sz="2000" spc="165">
                <a:solidFill>
                  <a:srgbClr val="FFFFFF"/>
                </a:solidFill>
              </a:rPr>
              <a:t>много</a:t>
            </a:r>
            <a:r>
              <a:rPr dirty="0" sz="2000" spc="-55">
                <a:solidFill>
                  <a:srgbClr val="FFFFFF"/>
                </a:solidFill>
              </a:rPr>
              <a:t> </a:t>
            </a:r>
            <a:r>
              <a:rPr dirty="0" sz="2000" spc="40">
                <a:solidFill>
                  <a:srgbClr val="FFFFFF"/>
                </a:solidFill>
              </a:rPr>
              <a:t>английски.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81651" y="3536632"/>
            <a:ext cx="6177915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355600" marR="466725" indent="-343535">
              <a:lnSpc>
                <a:spcPct val="100000"/>
              </a:lnSpc>
              <a:spcBef>
                <a:spcPts val="125"/>
              </a:spcBef>
            </a:pPr>
            <a:r>
              <a:rPr dirty="0" sz="1550" spc="14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210">
                <a:solidFill>
                  <a:srgbClr val="89D0D5"/>
                </a:solidFill>
                <a:latin typeface="Lucida Sans Unicode"/>
                <a:cs typeface="Lucida Sans Unicode"/>
              </a:rPr>
              <a:t>  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културен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център,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известен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със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своите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музеи,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театри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исторически</a:t>
            </a:r>
            <a:endParaRPr sz="2000">
              <a:latin typeface="Trebuchet MS"/>
              <a:cs typeface="Trebuchet MS"/>
            </a:endParaRPr>
          </a:p>
          <a:p>
            <a:pPr algn="just" marL="355600" marR="5080">
              <a:lnSpc>
                <a:spcPct val="100000"/>
              </a:lnSpc>
              <a:spcBef>
                <a:spcPts val="10"/>
              </a:spcBef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забележителности.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FFFFFF"/>
                </a:solidFill>
                <a:latin typeface="Trebuchet MS"/>
                <a:cs typeface="Trebuchet MS"/>
              </a:rPr>
              <a:t>Фадо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музиката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един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от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известните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културни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символи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града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включена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списъка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ЮНЕСКО.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57725" y="1828800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200400"/>
                  </a:lnTo>
                </a:path>
              </a:pathLst>
            </a:custGeom>
            <a:ln w="19050">
              <a:solidFill>
                <a:srgbClr val="50B8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6229350"/>
              <a:ext cx="990600" cy="62864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470027"/>
                  </a:moveTo>
                  <a:lnTo>
                    <a:pt x="11709273" y="470027"/>
                  </a:lnTo>
                  <a:lnTo>
                    <a:pt x="11709273" y="6381636"/>
                  </a:lnTo>
                  <a:lnTo>
                    <a:pt x="12192000" y="6381636"/>
                  </a:lnTo>
                  <a:lnTo>
                    <a:pt x="12192000" y="470027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17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381750"/>
                  </a:lnTo>
                  <a:lnTo>
                    <a:pt x="476377" y="638175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85837" y="2815907"/>
            <a:ext cx="3162935" cy="12128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68935">
              <a:lnSpc>
                <a:spcPts val="4660"/>
              </a:lnSpc>
              <a:spcBef>
                <a:spcPts val="225"/>
              </a:spcBef>
            </a:pPr>
            <a:r>
              <a:rPr dirty="0" sz="3900" spc="260">
                <a:solidFill>
                  <a:srgbClr val="EBEBEB"/>
                </a:solidFill>
                <a:latin typeface="Trebuchet MS"/>
                <a:cs typeface="Trebuchet MS"/>
              </a:rPr>
              <a:t>Лисабон: </a:t>
            </a:r>
            <a:r>
              <a:rPr dirty="0" sz="3900" spc="180">
                <a:solidFill>
                  <a:srgbClr val="EBEBEB"/>
                </a:solidFill>
                <a:latin typeface="Trebuchet MS"/>
                <a:cs typeface="Trebuchet MS"/>
              </a:rPr>
              <a:t>Архитектура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58409" y="1999932"/>
            <a:ext cx="6045835" cy="155511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90">
                <a:solidFill>
                  <a:srgbClr val="FFFFFF"/>
                </a:solidFill>
              </a:rPr>
              <a:t>Лисабон</a:t>
            </a:r>
            <a:r>
              <a:rPr dirty="0" sz="2000" spc="-85">
                <a:solidFill>
                  <a:srgbClr val="FFFFFF"/>
                </a:solidFill>
              </a:rPr>
              <a:t> </a:t>
            </a:r>
            <a:r>
              <a:rPr dirty="0" sz="2000" spc="275">
                <a:solidFill>
                  <a:srgbClr val="FFFFFF"/>
                </a:solidFill>
              </a:rPr>
              <a:t>се</a:t>
            </a:r>
            <a:r>
              <a:rPr dirty="0" sz="2000" spc="-110">
                <a:solidFill>
                  <a:srgbClr val="FFFFFF"/>
                </a:solidFill>
              </a:rPr>
              <a:t> </a:t>
            </a:r>
            <a:r>
              <a:rPr dirty="0" sz="2000" spc="70">
                <a:solidFill>
                  <a:srgbClr val="FFFFFF"/>
                </a:solidFill>
              </a:rPr>
              <a:t>отличава</a:t>
            </a:r>
            <a:r>
              <a:rPr dirty="0" sz="2000" spc="-25">
                <a:solidFill>
                  <a:srgbClr val="FFFFFF"/>
                </a:solidFill>
              </a:rPr>
              <a:t> </a:t>
            </a:r>
            <a:r>
              <a:rPr dirty="0" sz="2000" spc="135">
                <a:solidFill>
                  <a:srgbClr val="FFFFFF"/>
                </a:solidFill>
              </a:rPr>
              <a:t>със</a:t>
            </a:r>
            <a:r>
              <a:rPr dirty="0" sz="2000" spc="-35">
                <a:solidFill>
                  <a:srgbClr val="FFFFFF"/>
                </a:solidFill>
              </a:rPr>
              <a:t> </a:t>
            </a:r>
            <a:r>
              <a:rPr dirty="0" sz="2000" spc="70">
                <a:solidFill>
                  <a:srgbClr val="FFFFFF"/>
                </a:solidFill>
              </a:rPr>
              <a:t>своята</a:t>
            </a:r>
            <a:r>
              <a:rPr dirty="0" sz="2000" spc="-105">
                <a:solidFill>
                  <a:srgbClr val="FFFFFF"/>
                </a:solidFill>
              </a:rPr>
              <a:t> </a:t>
            </a:r>
            <a:r>
              <a:rPr dirty="0" sz="2000" spc="114">
                <a:solidFill>
                  <a:srgbClr val="FFFFFF"/>
                </a:solidFill>
              </a:rPr>
              <a:t>уникална </a:t>
            </a:r>
            <a:r>
              <a:rPr dirty="0" sz="2000" spc="70">
                <a:solidFill>
                  <a:srgbClr val="FFFFFF"/>
                </a:solidFill>
              </a:rPr>
              <a:t>архитектура,</a:t>
            </a:r>
            <a:r>
              <a:rPr dirty="0" sz="2000" spc="20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която</a:t>
            </a:r>
            <a:r>
              <a:rPr dirty="0" sz="2000" spc="10">
                <a:solidFill>
                  <a:srgbClr val="FFFFFF"/>
                </a:solidFill>
              </a:rPr>
              <a:t> </a:t>
            </a:r>
            <a:r>
              <a:rPr dirty="0" sz="2000" spc="65">
                <a:solidFill>
                  <a:srgbClr val="FFFFFF"/>
                </a:solidFill>
              </a:rPr>
              <a:t>съчетава</a:t>
            </a:r>
            <a:r>
              <a:rPr dirty="0" sz="2000" spc="2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готика,</a:t>
            </a:r>
            <a:r>
              <a:rPr dirty="0" sz="2000" spc="20">
                <a:solidFill>
                  <a:srgbClr val="FFFFFF"/>
                </a:solidFill>
              </a:rPr>
              <a:t> </a:t>
            </a:r>
            <a:r>
              <a:rPr dirty="0" sz="2000" spc="195">
                <a:solidFill>
                  <a:srgbClr val="FFFFFF"/>
                </a:solidFill>
              </a:rPr>
              <a:t>барок</a:t>
            </a:r>
            <a:r>
              <a:rPr dirty="0" sz="2000" spc="15">
                <a:solidFill>
                  <a:srgbClr val="FFFFFF"/>
                </a:solidFill>
              </a:rPr>
              <a:t> </a:t>
            </a:r>
            <a:r>
              <a:rPr dirty="0" sz="2000" spc="50">
                <a:solidFill>
                  <a:srgbClr val="FFFFFF"/>
                </a:solidFill>
              </a:rPr>
              <a:t>и </a:t>
            </a:r>
            <a:r>
              <a:rPr dirty="0" sz="2000" spc="105">
                <a:solidFill>
                  <a:srgbClr val="FFFFFF"/>
                </a:solidFill>
              </a:rPr>
              <a:t>модернизъм.Голяма</a:t>
            </a:r>
            <a:r>
              <a:rPr dirty="0" sz="2000">
                <a:solidFill>
                  <a:srgbClr val="FFFFFF"/>
                </a:solidFill>
              </a:rPr>
              <a:t> </a:t>
            </a:r>
            <a:r>
              <a:rPr dirty="0" sz="2000" spc="70">
                <a:solidFill>
                  <a:srgbClr val="FFFFFF"/>
                </a:solidFill>
              </a:rPr>
              <a:t>част</a:t>
            </a:r>
            <a:r>
              <a:rPr dirty="0" sz="2000" spc="1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от</a:t>
            </a:r>
            <a:r>
              <a:rPr dirty="0" sz="2000" spc="10">
                <a:solidFill>
                  <a:srgbClr val="FFFFFF"/>
                </a:solidFill>
              </a:rPr>
              <a:t> </a:t>
            </a:r>
            <a:r>
              <a:rPr dirty="0" sz="2000" spc="110">
                <a:solidFill>
                  <a:srgbClr val="FFFFFF"/>
                </a:solidFill>
              </a:rPr>
              <a:t>сградите</a:t>
            </a:r>
            <a:r>
              <a:rPr dirty="0" sz="2000">
                <a:solidFill>
                  <a:srgbClr val="FFFFFF"/>
                </a:solidFill>
              </a:rPr>
              <a:t> </a:t>
            </a:r>
            <a:r>
              <a:rPr dirty="0" sz="2000" spc="290">
                <a:solidFill>
                  <a:srgbClr val="FFFFFF"/>
                </a:solidFill>
              </a:rPr>
              <a:t>са </a:t>
            </a:r>
            <a:r>
              <a:rPr dirty="0" sz="2000" spc="160">
                <a:solidFill>
                  <a:srgbClr val="FFFFFF"/>
                </a:solidFill>
              </a:rPr>
              <a:t>украсени</a:t>
            </a:r>
            <a:r>
              <a:rPr dirty="0" sz="2000" spc="-30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от</a:t>
            </a:r>
            <a:r>
              <a:rPr dirty="0" sz="2000" spc="-5">
                <a:solidFill>
                  <a:srgbClr val="FFFFFF"/>
                </a:solidFill>
              </a:rPr>
              <a:t> </a:t>
            </a:r>
            <a:r>
              <a:rPr dirty="0" sz="2000" spc="80">
                <a:solidFill>
                  <a:srgbClr val="FFFFFF"/>
                </a:solidFill>
              </a:rPr>
              <a:t>Азулежу</a:t>
            </a:r>
            <a:r>
              <a:rPr dirty="0" sz="2000" spc="-7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(</a:t>
            </a:r>
            <a:r>
              <a:rPr dirty="0" sz="2000" spc="-55">
                <a:solidFill>
                  <a:srgbClr val="FFFFFF"/>
                </a:solidFill>
              </a:rPr>
              <a:t> </a:t>
            </a:r>
            <a:r>
              <a:rPr dirty="0" sz="2000" spc="95">
                <a:solidFill>
                  <a:srgbClr val="FFFFFF"/>
                </a:solidFill>
              </a:rPr>
              <a:t>традиционните португалски</a:t>
            </a:r>
            <a:r>
              <a:rPr dirty="0" sz="2000" spc="-105">
                <a:solidFill>
                  <a:srgbClr val="FFFFFF"/>
                </a:solidFill>
              </a:rPr>
              <a:t> </a:t>
            </a:r>
            <a:r>
              <a:rPr dirty="0" sz="2000" spc="140">
                <a:solidFill>
                  <a:srgbClr val="FFFFFF"/>
                </a:solidFill>
              </a:rPr>
              <a:t>керамични</a:t>
            </a:r>
            <a:r>
              <a:rPr dirty="0" sz="2000" spc="-105">
                <a:solidFill>
                  <a:srgbClr val="FFFFFF"/>
                </a:solidFill>
              </a:rPr>
              <a:t> </a:t>
            </a:r>
            <a:r>
              <a:rPr dirty="0" sz="2000" spc="-10">
                <a:solidFill>
                  <a:srgbClr val="FFFFFF"/>
                </a:solidFill>
              </a:rPr>
              <a:t>плочки)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3729101" y="2138426"/>
              <a:ext cx="0" cy="3962400"/>
            </a:xfrm>
            <a:custGeom>
              <a:avLst/>
              <a:gdLst/>
              <a:ahLst/>
              <a:cxnLst/>
              <a:rect l="l" t="t" r="r" b="b"/>
              <a:pathLst>
                <a:path w="0" h="3962400">
                  <a:moveTo>
                    <a:pt x="0" y="0"/>
                  </a:moveTo>
                  <a:lnTo>
                    <a:pt x="0" y="3962336"/>
                  </a:lnTo>
                </a:path>
              </a:pathLst>
            </a:custGeom>
            <a:ln w="12700">
              <a:solidFill>
                <a:srgbClr val="89D0D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967601" y="2138426"/>
              <a:ext cx="0" cy="3966845"/>
            </a:xfrm>
            <a:custGeom>
              <a:avLst/>
              <a:gdLst/>
              <a:ahLst/>
              <a:cxnLst/>
              <a:rect l="l" t="t" r="r" b="b"/>
              <a:pathLst>
                <a:path w="0" h="3966845">
                  <a:moveTo>
                    <a:pt x="0" y="0"/>
                  </a:moveTo>
                  <a:lnTo>
                    <a:pt x="0" y="3966819"/>
                  </a:lnTo>
                </a:path>
              </a:pathLst>
            </a:custGeom>
            <a:ln w="12700">
              <a:solidFill>
                <a:srgbClr val="89D0D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68671" y="2508884"/>
            <a:ext cx="5822950" cy="22212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7200" spc="480">
                <a:solidFill>
                  <a:srgbClr val="EBEBEB"/>
                </a:solidFill>
                <a:latin typeface="Trebuchet MS"/>
                <a:cs typeface="Trebuchet MS"/>
              </a:rPr>
              <a:t>Лисабон: </a:t>
            </a:r>
            <a:r>
              <a:rPr dirty="0" sz="7200" spc="345">
                <a:solidFill>
                  <a:srgbClr val="EBEBEB"/>
                </a:solidFill>
                <a:latin typeface="Trebuchet MS"/>
                <a:cs typeface="Trebuchet MS"/>
              </a:rPr>
              <a:t>Архитектура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3867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167" rIns="0" bIns="0" rtlCol="0" vert="horz">
            <a:spAutoFit/>
          </a:bodyPr>
          <a:lstStyle/>
          <a:p>
            <a:pPr marL="12700">
              <a:lnSpc>
                <a:spcPts val="5035"/>
              </a:lnSpc>
              <a:spcBef>
                <a:spcPts val="105"/>
              </a:spcBef>
            </a:pPr>
            <a:r>
              <a:rPr dirty="0" sz="4200" spc="315"/>
              <a:t>Основни</a:t>
            </a:r>
            <a:r>
              <a:rPr dirty="0" sz="4200" spc="-90"/>
              <a:t> </a:t>
            </a:r>
            <a:r>
              <a:rPr dirty="0" sz="4200" spc="155"/>
              <a:t>забележителности:</a:t>
            </a:r>
            <a:endParaRPr sz="4200"/>
          </a:p>
          <a:p>
            <a:pPr marL="12700">
              <a:lnSpc>
                <a:spcPts val="5035"/>
              </a:lnSpc>
            </a:pPr>
            <a:r>
              <a:rPr dirty="0" sz="4200" spc="445" b="1">
                <a:latin typeface="Calibri"/>
                <a:cs typeface="Calibri"/>
              </a:rPr>
              <a:t>Кулата</a:t>
            </a:r>
            <a:r>
              <a:rPr dirty="0" sz="4200" spc="240" b="1">
                <a:latin typeface="Calibri"/>
                <a:cs typeface="Calibri"/>
              </a:rPr>
              <a:t> </a:t>
            </a:r>
            <a:r>
              <a:rPr dirty="0" sz="4200" spc="290" b="1">
                <a:latin typeface="Calibri"/>
                <a:cs typeface="Calibri"/>
              </a:rPr>
              <a:t>Белем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3005" y="2079307"/>
            <a:ext cx="7623175" cy="1374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70">
                <a:solidFill>
                  <a:srgbClr val="FFFFFF"/>
                </a:solidFill>
                <a:latin typeface="Trebuchet MS"/>
                <a:cs typeface="Trebuchet MS"/>
              </a:rPr>
              <a:t>Построена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през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16-ти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век,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кулата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Белем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един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известните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символи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Лисабон.</a:t>
            </a:r>
            <a:endParaRPr sz="20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Използвана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крепост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защита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града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днес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включена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списъка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ЮНЕСКО.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972049" cy="685799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5121" y="2923476"/>
            <a:ext cx="396684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475" b="1">
                <a:solidFill>
                  <a:srgbClr val="FFFFFF"/>
                </a:solidFill>
                <a:latin typeface="Calibri"/>
                <a:cs typeface="Calibri"/>
              </a:rPr>
              <a:t>Кулата</a:t>
            </a:r>
            <a:r>
              <a:rPr dirty="0" sz="4400" spc="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 spc="295" b="1">
                <a:solidFill>
                  <a:srgbClr val="FFFFFF"/>
                </a:solidFill>
                <a:latin typeface="Calibri"/>
                <a:cs typeface="Calibri"/>
              </a:rPr>
              <a:t>Белем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167" rIns="0" bIns="0" rtlCol="0" vert="horz">
            <a:spAutoFit/>
          </a:bodyPr>
          <a:lstStyle/>
          <a:p>
            <a:pPr marL="161925">
              <a:lnSpc>
                <a:spcPct val="100000"/>
              </a:lnSpc>
              <a:spcBef>
                <a:spcPts val="105"/>
              </a:spcBef>
            </a:pPr>
            <a:r>
              <a:rPr dirty="0" sz="4200" spc="495" b="1">
                <a:latin typeface="Calibri"/>
                <a:cs typeface="Calibri"/>
              </a:rPr>
              <a:t>Манастир</a:t>
            </a:r>
            <a:r>
              <a:rPr dirty="0" sz="4200" spc="175" b="1">
                <a:latin typeface="Calibri"/>
                <a:cs typeface="Calibri"/>
              </a:rPr>
              <a:t> </a:t>
            </a:r>
            <a:r>
              <a:rPr dirty="0" sz="4200" spc="385" b="1">
                <a:latin typeface="Calibri"/>
                <a:cs typeface="Calibri"/>
              </a:rPr>
              <a:t>Жеронимуш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3005" y="2079307"/>
            <a:ext cx="8417560" cy="1374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Манастирът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изключителен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пример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FFFFFF"/>
                </a:solidFill>
                <a:latin typeface="Trebuchet MS"/>
                <a:cs typeface="Trebuchet MS"/>
              </a:rPr>
              <a:t>мануелинска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архитектура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едно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най-красивите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места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града.</a:t>
            </a:r>
            <a:endParaRPr sz="20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Тук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40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45">
                <a:solidFill>
                  <a:srgbClr val="FFFFFF"/>
                </a:solidFill>
                <a:latin typeface="Trebuchet MS"/>
                <a:cs typeface="Trebuchet MS"/>
              </a:rPr>
              <a:t>намира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гробницата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Васко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FFFFFF"/>
                </a:solidFill>
                <a:latin typeface="Trebuchet MS"/>
                <a:cs typeface="Trebuchet MS"/>
              </a:rPr>
              <a:t>Гама,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откривателят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морския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път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Индия.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8504" y="2245677"/>
            <a:ext cx="3994785" cy="1483360"/>
          </a:xfrm>
          <a:prstGeom prst="rect"/>
        </p:spPr>
        <p:txBody>
          <a:bodyPr wrap="square" lIns="0" tIns="32384" rIns="0" bIns="0" rtlCol="0" vert="horz">
            <a:spAutoFit/>
          </a:bodyPr>
          <a:lstStyle/>
          <a:p>
            <a:pPr marL="12700" marR="5080" indent="168275">
              <a:lnSpc>
                <a:spcPts val="5710"/>
              </a:lnSpc>
              <a:spcBef>
                <a:spcPts val="254"/>
              </a:spcBef>
            </a:pPr>
            <a:r>
              <a:rPr dirty="0" sz="4800" spc="450"/>
              <a:t>Манастир </a:t>
            </a:r>
            <a:r>
              <a:rPr dirty="0" sz="4800" spc="459"/>
              <a:t>Жеронимуш</a:t>
            </a:r>
            <a:endParaRPr sz="48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5" name="object 5" descr="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972049" cy="685796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3315335" cy="13055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380"/>
              <a:t>Природа</a:t>
            </a:r>
            <a:r>
              <a:rPr dirty="0" sz="4200" spc="-60"/>
              <a:t> </a:t>
            </a:r>
            <a:r>
              <a:rPr dirty="0" sz="4200" spc="380"/>
              <a:t>на </a:t>
            </a:r>
            <a:r>
              <a:rPr dirty="0" sz="4200" spc="110"/>
              <a:t>Португалия</a:t>
            </a:r>
            <a:endParaRPr sz="42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16" name="object 16" descr=""/>
            <p:cNvSpPr/>
            <p:nvPr/>
          </p:nvSpPr>
          <p:spPr>
            <a:xfrm>
              <a:off x="609600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5100" y="466661"/>
              <a:ext cx="5262626" cy="588175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86601" y="4905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5124450" y="0"/>
                  </a:moveTo>
                  <a:lnTo>
                    <a:pt x="0" y="0"/>
                  </a:lnTo>
                  <a:lnTo>
                    <a:pt x="0" y="5734050"/>
                  </a:lnTo>
                  <a:lnTo>
                    <a:pt x="5124450" y="57340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86601" y="4905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0" y="5734050"/>
                  </a:moveTo>
                  <a:lnTo>
                    <a:pt x="5124450" y="5734050"/>
                  </a:lnTo>
                  <a:lnTo>
                    <a:pt x="5124450" y="0"/>
                  </a:lnTo>
                  <a:lnTo>
                    <a:pt x="0" y="0"/>
                  </a:lnTo>
                  <a:lnTo>
                    <a:pt x="0" y="5734050"/>
                  </a:lnTo>
                  <a:close/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625" y="809625"/>
              <a:ext cx="4476750" cy="50958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28344" y="2465387"/>
            <a:ext cx="4709160" cy="14065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Релефът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разделен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няколко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части: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Планински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райони,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Централни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равнини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плата,Южни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равнини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(Алентежу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Алгарве)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20"/>
              </a:spcBef>
            </a:pP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,Крайбрежие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острови.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16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420" b="1">
                <a:latin typeface="Calibri"/>
                <a:cs typeface="Calibri"/>
              </a:rPr>
              <a:t>Квартал</a:t>
            </a:r>
            <a:r>
              <a:rPr dirty="0" sz="4200" spc="215" b="1">
                <a:latin typeface="Calibri"/>
                <a:cs typeface="Calibri"/>
              </a:rPr>
              <a:t> </a:t>
            </a:r>
            <a:r>
              <a:rPr dirty="0" sz="4200" spc="590" b="1">
                <a:latin typeface="Calibri"/>
                <a:cs typeface="Calibri"/>
              </a:rPr>
              <a:t>Алфама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3005" y="2079307"/>
            <a:ext cx="8046084" cy="1374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Един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старите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квартали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Лисабон,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запазил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своя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автентичен</a:t>
            </a:r>
            <a:r>
              <a:rPr dirty="0" sz="2000" spc="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облик.</a:t>
            </a:r>
            <a:endParaRPr sz="20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Известен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тесните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си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улички,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традиционните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къщи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80">
                <a:solidFill>
                  <a:srgbClr val="FFFFFF"/>
                </a:solidFill>
                <a:latin typeface="Trebuchet MS"/>
                <a:cs typeface="Trebuchet MS"/>
              </a:rPr>
              <a:t>фадо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ресторантите.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0209" y="2233866"/>
            <a:ext cx="2496820" cy="13061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175"/>
              <a:t>Квартал </a:t>
            </a:r>
            <a:r>
              <a:rPr dirty="0" sz="4200" spc="670"/>
              <a:t>Алфама</a:t>
            </a:r>
            <a:endParaRPr sz="42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6099175" cy="6858000"/>
            <a:chOff x="0" y="0"/>
            <a:chExt cx="60991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999" cy="42291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9098"/>
              <a:ext cx="6095999" cy="26289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763" y="4233926"/>
              <a:ext cx="6094730" cy="2623820"/>
            </a:xfrm>
            <a:custGeom>
              <a:avLst/>
              <a:gdLst/>
              <a:ahLst/>
              <a:cxnLst/>
              <a:rect l="l" t="t" r="r" b="b"/>
              <a:pathLst>
                <a:path w="6094730" h="2623820">
                  <a:moveTo>
                    <a:pt x="3048062" y="0"/>
                  </a:moveTo>
                  <a:lnTo>
                    <a:pt x="3047935" y="2623803"/>
                  </a:lnTo>
                </a:path>
                <a:path w="6094730" h="2623820">
                  <a:moveTo>
                    <a:pt x="0" y="0"/>
                  </a:moveTo>
                  <a:lnTo>
                    <a:pt x="6094411" y="0"/>
                  </a:lnTo>
                </a:path>
              </a:pathLst>
            </a:custGeom>
            <a:ln w="9525">
              <a:solidFill>
                <a:srgbClr val="1E51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6222365" cy="666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00" spc="450" b="1">
                <a:latin typeface="Calibri"/>
                <a:cs typeface="Calibri"/>
              </a:rPr>
              <a:t>Мостът</a:t>
            </a:r>
            <a:r>
              <a:rPr dirty="0" sz="4200" spc="200" b="1">
                <a:latin typeface="Calibri"/>
                <a:cs typeface="Calibri"/>
              </a:rPr>
              <a:t> </a:t>
            </a:r>
            <a:r>
              <a:rPr dirty="0" sz="4200" spc="445" b="1">
                <a:latin typeface="Calibri"/>
                <a:cs typeface="Calibri"/>
              </a:rPr>
              <a:t>Васко</a:t>
            </a:r>
            <a:r>
              <a:rPr dirty="0" sz="4200" spc="250" b="1">
                <a:latin typeface="Calibri"/>
                <a:cs typeface="Calibri"/>
              </a:rPr>
              <a:t> </a:t>
            </a:r>
            <a:r>
              <a:rPr dirty="0" sz="4200" spc="490" b="1">
                <a:latin typeface="Calibri"/>
                <a:cs typeface="Calibri"/>
              </a:rPr>
              <a:t>да</a:t>
            </a:r>
            <a:r>
              <a:rPr dirty="0" sz="4200" spc="200" b="1">
                <a:latin typeface="Calibri"/>
                <a:cs typeface="Calibri"/>
              </a:rPr>
              <a:t> </a:t>
            </a:r>
            <a:r>
              <a:rPr dirty="0" sz="4200" spc="425" b="1">
                <a:latin typeface="Calibri"/>
                <a:cs typeface="Calibri"/>
              </a:rPr>
              <a:t>Гама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3005" y="1959038"/>
            <a:ext cx="8046084" cy="118935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Един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дългите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мостове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Европа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дължина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над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км.</a:t>
            </a:r>
            <a:endParaRPr sz="20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Свързва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южната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ключова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инфраструктурна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връзка.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45910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EBEBEB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57650"/>
              <a:ext cx="12192000" cy="2800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5494" y="4590097"/>
            <a:ext cx="6968490" cy="7581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160"/>
              <a:t>Мостът</a:t>
            </a:r>
            <a:r>
              <a:rPr dirty="0" sz="4800" spc="-130"/>
              <a:t> </a:t>
            </a:r>
            <a:r>
              <a:rPr dirty="0" sz="4800" spc="405"/>
              <a:t>Васко</a:t>
            </a:r>
            <a:r>
              <a:rPr dirty="0" sz="4800" spc="-165"/>
              <a:t> </a:t>
            </a:r>
            <a:r>
              <a:rPr dirty="0" sz="4800" spc="465"/>
              <a:t>да</a:t>
            </a:r>
            <a:r>
              <a:rPr dirty="0" sz="4800" spc="-140"/>
              <a:t> </a:t>
            </a:r>
            <a:r>
              <a:rPr dirty="0" sz="4800" spc="550"/>
              <a:t>Гама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9964" y="1671574"/>
            <a:ext cx="3109595" cy="1128395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902335">
              <a:lnSpc>
                <a:spcPct val="100899"/>
              </a:lnSpc>
              <a:spcBef>
                <a:spcPts val="65"/>
              </a:spcBef>
            </a:pPr>
            <a:r>
              <a:rPr dirty="0" sz="3600" spc="325" b="1">
                <a:solidFill>
                  <a:srgbClr val="FFFFFF"/>
                </a:solidFill>
                <a:latin typeface="Calibri"/>
                <a:cs typeface="Calibri"/>
              </a:rPr>
              <a:t>Лисабон: </a:t>
            </a:r>
            <a:r>
              <a:rPr dirty="0" sz="3600" spc="335" b="1">
                <a:solidFill>
                  <a:srgbClr val="FFFFFF"/>
                </a:solidFill>
                <a:latin typeface="Calibri"/>
                <a:cs typeface="Calibri"/>
              </a:rPr>
              <a:t>Гастрономия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911725" y="1671319"/>
            <a:ext cx="6034405" cy="19856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marR="10160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известен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своята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кухня,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която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включва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FFFFFF"/>
                </a:solidFill>
                <a:latin typeface="Trebuchet MS"/>
                <a:cs typeface="Trebuchet MS"/>
              </a:rPr>
              <a:t>пресни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FFFFFF"/>
                </a:solidFill>
                <a:latin typeface="Trebuchet MS"/>
                <a:cs typeface="Trebuchet MS"/>
              </a:rPr>
              <a:t>морски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дарове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традиционни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португалски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ястия.</a:t>
            </a:r>
            <a:endParaRPr sz="20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8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Едно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известните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лакомства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2000" spc="180">
                <a:solidFill>
                  <a:srgbClr val="FFFFFF"/>
                </a:solidFill>
                <a:latin typeface="Trebuchet MS"/>
                <a:cs typeface="Trebuchet MS"/>
              </a:rPr>
              <a:t>пастейш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де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FFFFFF"/>
                </a:solidFill>
                <a:latin typeface="Trebuchet MS"/>
                <a:cs typeface="Trebuchet MS"/>
              </a:rPr>
              <a:t>ната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кремообразен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сладкиш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хрупкава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кора.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180464" y="1671955"/>
            <a:ext cx="2921635" cy="13055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347980">
              <a:lnSpc>
                <a:spcPts val="5030"/>
              </a:lnSpc>
              <a:spcBef>
                <a:spcPts val="215"/>
              </a:spcBef>
            </a:pPr>
            <a:r>
              <a:rPr dirty="0" sz="4200" spc="380" b="1">
                <a:solidFill>
                  <a:srgbClr val="FFFFFF"/>
                </a:solidFill>
                <a:latin typeface="Calibri"/>
                <a:cs typeface="Calibri"/>
              </a:rPr>
              <a:t>Лисабон: </a:t>
            </a:r>
            <a:r>
              <a:rPr dirty="0" sz="4200" spc="415" b="1">
                <a:solidFill>
                  <a:srgbClr val="FFFFFF"/>
                </a:solidFill>
                <a:latin typeface="Calibri"/>
                <a:cs typeface="Calibri"/>
              </a:rPr>
              <a:t>Транспорт</a:t>
            </a:r>
            <a:endParaRPr sz="42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1725" y="1671319"/>
            <a:ext cx="467550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>
                <a:solidFill>
                  <a:srgbClr val="FFFFFF"/>
                </a:solidFill>
              </a:rPr>
              <a:t>Градът</a:t>
            </a:r>
            <a:r>
              <a:rPr dirty="0" sz="2000" spc="-35">
                <a:solidFill>
                  <a:srgbClr val="FFFFFF"/>
                </a:solidFill>
              </a:rPr>
              <a:t> </a:t>
            </a:r>
            <a:r>
              <a:rPr dirty="0" sz="2000" spc="150">
                <a:solidFill>
                  <a:srgbClr val="FFFFFF"/>
                </a:solidFill>
              </a:rPr>
              <a:t>разполага</a:t>
            </a:r>
            <a:r>
              <a:rPr dirty="0" sz="2000" spc="-15">
                <a:solidFill>
                  <a:srgbClr val="FFFFFF"/>
                </a:solidFill>
              </a:rPr>
              <a:t> </a:t>
            </a:r>
            <a:r>
              <a:rPr dirty="0" sz="2000" spc="310">
                <a:solidFill>
                  <a:srgbClr val="FFFFFF"/>
                </a:solidFill>
              </a:rPr>
              <a:t>с</a:t>
            </a:r>
            <a:r>
              <a:rPr dirty="0" sz="2000">
                <a:solidFill>
                  <a:srgbClr val="FFFFFF"/>
                </a:solidFill>
              </a:rPr>
              <a:t> </a:t>
            </a:r>
            <a:r>
              <a:rPr dirty="0" sz="2000" spc="190">
                <a:solidFill>
                  <a:srgbClr val="FFFFFF"/>
                </a:solidFill>
              </a:rPr>
              <a:t>добре</a:t>
            </a:r>
            <a:r>
              <a:rPr dirty="0" sz="2000" spc="-35">
                <a:solidFill>
                  <a:srgbClr val="FFFFFF"/>
                </a:solidFill>
              </a:rPr>
              <a:t> </a:t>
            </a:r>
            <a:r>
              <a:rPr dirty="0" sz="2000" spc="50">
                <a:solidFill>
                  <a:srgbClr val="FFFFFF"/>
                </a:solidFill>
              </a:rPr>
              <a:t>развит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11725" y="1977072"/>
            <a:ext cx="5813425" cy="16795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84455">
              <a:lnSpc>
                <a:spcPct val="100000"/>
              </a:lnSpc>
              <a:spcBef>
                <a:spcPts val="125"/>
              </a:spcBef>
            </a:pP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обществен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транспорт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автобуси,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метро,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трамваи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фериботи.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Известните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жълти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трамваи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65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endParaRPr sz="2000">
              <a:latin typeface="Trebuchet MS"/>
              <a:cs typeface="Trebuchet MS"/>
            </a:endParaRPr>
          </a:p>
          <a:p>
            <a:pPr marL="355600" marR="5080">
              <a:lnSpc>
                <a:spcPct val="100000"/>
              </a:lnSpc>
            </a:pP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емблематични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предлагат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уникален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начин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разглеждане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града.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45910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EBEBEB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57650"/>
              <a:ext cx="12192000" cy="2800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5819" y="4802251"/>
            <a:ext cx="6409690" cy="7581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340"/>
              <a:t>Лисабон:</a:t>
            </a:r>
            <a:r>
              <a:rPr dirty="0" sz="4800" spc="-160"/>
              <a:t> </a:t>
            </a:r>
            <a:r>
              <a:rPr dirty="0" sz="4800" spc="245"/>
              <a:t>Транспорт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57725" y="1828800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200400"/>
                  </a:lnTo>
                </a:path>
              </a:pathLst>
            </a:custGeom>
            <a:ln w="19050">
              <a:solidFill>
                <a:srgbClr val="50B8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6229350"/>
              <a:ext cx="990600" cy="62864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470027"/>
                  </a:moveTo>
                  <a:lnTo>
                    <a:pt x="11709273" y="470027"/>
                  </a:lnTo>
                  <a:lnTo>
                    <a:pt x="11709273" y="6381636"/>
                  </a:lnTo>
                  <a:lnTo>
                    <a:pt x="12192000" y="6381636"/>
                  </a:lnTo>
                  <a:lnTo>
                    <a:pt x="12192000" y="470027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17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381750"/>
                  </a:lnTo>
                  <a:lnTo>
                    <a:pt x="476377" y="638175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49325" y="2618041"/>
            <a:ext cx="3234690" cy="12179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 indent="5715">
              <a:lnSpc>
                <a:spcPct val="99900"/>
              </a:lnSpc>
              <a:spcBef>
                <a:spcPts val="130"/>
              </a:spcBef>
            </a:pPr>
            <a:r>
              <a:rPr dirty="0" sz="2600" spc="229" b="1">
                <a:solidFill>
                  <a:srgbClr val="EBEBEB"/>
                </a:solidFill>
                <a:latin typeface="Calibri"/>
                <a:cs typeface="Calibri"/>
              </a:rPr>
              <a:t>Лисабон: </a:t>
            </a:r>
            <a:r>
              <a:rPr dirty="0" sz="2600" spc="180" b="1">
                <a:solidFill>
                  <a:srgbClr val="EBEBEB"/>
                </a:solidFill>
                <a:latin typeface="Calibri"/>
                <a:cs typeface="Calibri"/>
              </a:rPr>
              <a:t>Природни </a:t>
            </a:r>
            <a:r>
              <a:rPr dirty="0" sz="2600" spc="235" b="1">
                <a:solidFill>
                  <a:srgbClr val="EBEBEB"/>
                </a:solidFill>
                <a:latin typeface="Calibri"/>
                <a:cs typeface="Calibri"/>
              </a:rPr>
              <a:t>забележителности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58409" y="2368168"/>
            <a:ext cx="5772150" cy="9455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>
                <a:solidFill>
                  <a:srgbClr val="FFFFFF"/>
                </a:solidFill>
              </a:rPr>
              <a:t>Градът</a:t>
            </a:r>
            <a:r>
              <a:rPr dirty="0" sz="2000" spc="-45">
                <a:solidFill>
                  <a:srgbClr val="FFFFFF"/>
                </a:solidFill>
              </a:rPr>
              <a:t> </a:t>
            </a:r>
            <a:r>
              <a:rPr dirty="0" sz="2000" spc="150">
                <a:solidFill>
                  <a:srgbClr val="FFFFFF"/>
                </a:solidFill>
              </a:rPr>
              <a:t>разполага</a:t>
            </a:r>
            <a:r>
              <a:rPr dirty="0" sz="2000" spc="-45">
                <a:solidFill>
                  <a:srgbClr val="FFFFFF"/>
                </a:solidFill>
              </a:rPr>
              <a:t> </a:t>
            </a:r>
            <a:r>
              <a:rPr dirty="0" sz="2000" spc="310">
                <a:solidFill>
                  <a:srgbClr val="FFFFFF"/>
                </a:solidFill>
              </a:rPr>
              <a:t>с</a:t>
            </a:r>
            <a:r>
              <a:rPr dirty="0" sz="2000" spc="-15">
                <a:solidFill>
                  <a:srgbClr val="FFFFFF"/>
                </a:solidFill>
              </a:rPr>
              <a:t> </a:t>
            </a:r>
            <a:r>
              <a:rPr dirty="0" sz="2000" spc="135">
                <a:solidFill>
                  <a:srgbClr val="FFFFFF"/>
                </a:solidFill>
              </a:rPr>
              <a:t>множество</a:t>
            </a:r>
            <a:r>
              <a:rPr dirty="0" sz="2000" spc="-30">
                <a:solidFill>
                  <a:srgbClr val="FFFFFF"/>
                </a:solidFill>
              </a:rPr>
              <a:t> </a:t>
            </a:r>
            <a:r>
              <a:rPr dirty="0" sz="2000" spc="140">
                <a:solidFill>
                  <a:srgbClr val="FFFFFF"/>
                </a:solidFill>
              </a:rPr>
              <a:t>паркове</a:t>
            </a:r>
            <a:r>
              <a:rPr dirty="0" sz="2000" spc="-30">
                <a:solidFill>
                  <a:srgbClr val="FFFFFF"/>
                </a:solidFill>
              </a:rPr>
              <a:t> </a:t>
            </a:r>
            <a:r>
              <a:rPr dirty="0" sz="2000" spc="50">
                <a:solidFill>
                  <a:srgbClr val="FFFFFF"/>
                </a:solidFill>
              </a:rPr>
              <a:t>и </a:t>
            </a:r>
            <a:r>
              <a:rPr dirty="0" sz="2000" spc="70">
                <a:solidFill>
                  <a:srgbClr val="FFFFFF"/>
                </a:solidFill>
              </a:rPr>
              <a:t>градини,</a:t>
            </a:r>
            <a:r>
              <a:rPr dirty="0" sz="2000" spc="-55">
                <a:solidFill>
                  <a:srgbClr val="FFFFFF"/>
                </a:solidFill>
              </a:rPr>
              <a:t> </a:t>
            </a:r>
            <a:r>
              <a:rPr dirty="0" sz="2000" spc="100">
                <a:solidFill>
                  <a:srgbClr val="FFFFFF"/>
                </a:solidFill>
              </a:rPr>
              <a:t>като</a:t>
            </a:r>
            <a:r>
              <a:rPr dirty="0" sz="2000" spc="-75">
                <a:solidFill>
                  <a:srgbClr val="FFFFFF"/>
                </a:solidFill>
              </a:rPr>
              <a:t> </a:t>
            </a:r>
            <a:r>
              <a:rPr dirty="0" sz="2000" spc="165">
                <a:solidFill>
                  <a:srgbClr val="FFFFFF"/>
                </a:solidFill>
              </a:rPr>
              <a:t>Парк</a:t>
            </a:r>
            <a:r>
              <a:rPr dirty="0" sz="2000" spc="-90">
                <a:solidFill>
                  <a:srgbClr val="FFFFFF"/>
                </a:solidFill>
              </a:rPr>
              <a:t> </a:t>
            </a:r>
            <a:r>
              <a:rPr dirty="0" sz="2000" spc="130">
                <a:solidFill>
                  <a:srgbClr val="FFFFFF"/>
                </a:solidFill>
              </a:rPr>
              <a:t>Едуардо</a:t>
            </a:r>
            <a:r>
              <a:rPr dirty="0" sz="2000" spc="-35">
                <a:solidFill>
                  <a:srgbClr val="FFFFFF"/>
                </a:solidFill>
              </a:rPr>
              <a:t> </a:t>
            </a:r>
            <a:r>
              <a:rPr dirty="0" sz="2000">
                <a:solidFill>
                  <a:srgbClr val="FFFFFF"/>
                </a:solidFill>
              </a:rPr>
              <a:t>VII</a:t>
            </a:r>
            <a:r>
              <a:rPr dirty="0" sz="2000" spc="-75">
                <a:solidFill>
                  <a:srgbClr val="FFFFFF"/>
                </a:solidFill>
              </a:rPr>
              <a:t> </a:t>
            </a:r>
            <a:r>
              <a:rPr dirty="0" sz="2000" spc="50">
                <a:solidFill>
                  <a:srgbClr val="FFFFFF"/>
                </a:solidFill>
              </a:rPr>
              <a:t>и </a:t>
            </a:r>
            <a:r>
              <a:rPr dirty="0" sz="2000" spc="105">
                <a:solidFill>
                  <a:srgbClr val="FFFFFF"/>
                </a:solidFill>
              </a:rPr>
              <a:t>Ботаническата</a:t>
            </a:r>
            <a:r>
              <a:rPr dirty="0" sz="2000" spc="-15">
                <a:solidFill>
                  <a:srgbClr val="FFFFFF"/>
                </a:solidFill>
              </a:rPr>
              <a:t> </a:t>
            </a:r>
            <a:r>
              <a:rPr dirty="0" sz="2000" spc="90">
                <a:solidFill>
                  <a:srgbClr val="FFFFFF"/>
                </a:solidFill>
              </a:rPr>
              <a:t>градина.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58409" y="3408362"/>
            <a:ext cx="58273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близост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Лисабон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45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намират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живописните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градове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Синтра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Кашкайш.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508" rIns="0" bIns="0" rtlCol="0" vert="horz">
            <a:spAutoFit/>
          </a:bodyPr>
          <a:lstStyle/>
          <a:p>
            <a:pPr marL="15240" marR="5080">
              <a:lnSpc>
                <a:spcPts val="4660"/>
              </a:lnSpc>
              <a:spcBef>
                <a:spcPts val="225"/>
              </a:spcBef>
            </a:pPr>
            <a:r>
              <a:rPr dirty="0" spc="229"/>
              <a:t>Синтра:</a:t>
            </a:r>
            <a:r>
              <a:rPr dirty="0" spc="-80"/>
              <a:t> </a:t>
            </a:r>
            <a:r>
              <a:rPr dirty="0" spc="345"/>
              <a:t>Географско </a:t>
            </a:r>
            <a:r>
              <a:rPr dirty="0" spc="245"/>
              <a:t>положение</a:t>
            </a:r>
            <a:r>
              <a:rPr dirty="0" spc="-100"/>
              <a:t> </a:t>
            </a:r>
            <a:r>
              <a:rPr dirty="0" spc="175"/>
              <a:t>и</a:t>
            </a:r>
            <a:r>
              <a:rPr dirty="0" spc="-45"/>
              <a:t> </a:t>
            </a:r>
            <a:r>
              <a:rPr dirty="0" spc="345"/>
              <a:t>природа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pc="180"/>
              <a:t>Синтра</a:t>
            </a:r>
            <a:r>
              <a:rPr dirty="0" spc="-110"/>
              <a:t> </a:t>
            </a:r>
            <a:r>
              <a:rPr dirty="0" spc="204"/>
              <a:t>е</a:t>
            </a:r>
            <a:r>
              <a:rPr dirty="0" spc="-40"/>
              <a:t> </a:t>
            </a:r>
            <a:r>
              <a:rPr dirty="0" spc="155"/>
              <a:t>разположена</a:t>
            </a:r>
            <a:r>
              <a:rPr dirty="0" spc="-35"/>
              <a:t> </a:t>
            </a:r>
            <a:r>
              <a:rPr dirty="0" spc="85"/>
              <a:t>близо</a:t>
            </a:r>
            <a:r>
              <a:rPr dirty="0" spc="-50"/>
              <a:t> </a:t>
            </a:r>
            <a:r>
              <a:rPr dirty="0" spc="135"/>
              <a:t>до</a:t>
            </a:r>
            <a:r>
              <a:rPr dirty="0" spc="-50"/>
              <a:t> </a:t>
            </a:r>
            <a:r>
              <a:rPr dirty="0" spc="130"/>
              <a:t>Лисабон, </a:t>
            </a:r>
            <a:r>
              <a:rPr dirty="0" spc="80"/>
              <a:t>известна</a:t>
            </a:r>
            <a:r>
              <a:rPr dirty="0" spc="-25"/>
              <a:t> </a:t>
            </a:r>
            <a:r>
              <a:rPr dirty="0" spc="130"/>
              <a:t>със</a:t>
            </a:r>
            <a:r>
              <a:rPr dirty="0" spc="-30"/>
              <a:t> </a:t>
            </a:r>
            <a:r>
              <a:rPr dirty="0" spc="90"/>
              <a:t>своите</a:t>
            </a:r>
            <a:r>
              <a:rPr dirty="0" spc="-110"/>
              <a:t> </a:t>
            </a:r>
            <a:r>
              <a:rPr dirty="0" spc="80"/>
              <a:t>зелени</a:t>
            </a:r>
            <a:r>
              <a:rPr dirty="0" spc="-35"/>
              <a:t> </a:t>
            </a:r>
            <a:r>
              <a:rPr dirty="0" spc="65"/>
              <a:t>хълмове</a:t>
            </a:r>
            <a:r>
              <a:rPr dirty="0" spc="-35"/>
              <a:t> </a:t>
            </a:r>
            <a:r>
              <a:rPr dirty="0" spc="50"/>
              <a:t>и </a:t>
            </a:r>
            <a:r>
              <a:rPr dirty="0" spc="60"/>
              <a:t>климат,</a:t>
            </a:r>
            <a:r>
              <a:rPr dirty="0" spc="-100"/>
              <a:t> </a:t>
            </a:r>
            <a:r>
              <a:rPr dirty="0" spc="80"/>
              <a:t>който</a:t>
            </a:r>
            <a:r>
              <a:rPr dirty="0" spc="-40"/>
              <a:t> </a:t>
            </a:r>
            <a:r>
              <a:rPr dirty="0" spc="65"/>
              <a:t>съчетава</a:t>
            </a:r>
            <a:r>
              <a:rPr dirty="0" spc="-25"/>
              <a:t> </a:t>
            </a:r>
            <a:r>
              <a:rPr dirty="0" spc="190"/>
              <a:t>морски</a:t>
            </a:r>
            <a:r>
              <a:rPr dirty="0" spc="-35"/>
              <a:t> </a:t>
            </a:r>
            <a:r>
              <a:rPr dirty="0" spc="50"/>
              <a:t>и </a:t>
            </a:r>
            <a:r>
              <a:rPr dirty="0" spc="110"/>
              <a:t>планински</a:t>
            </a:r>
            <a:r>
              <a:rPr dirty="0" spc="-50"/>
              <a:t> </a:t>
            </a:r>
            <a:r>
              <a:rPr dirty="0" spc="-25"/>
              <a:t>въздействия.</a:t>
            </a:r>
            <a:r>
              <a:rPr dirty="0" spc="-35"/>
              <a:t> </a:t>
            </a:r>
            <a:r>
              <a:rPr dirty="0" spc="170"/>
              <a:t>Синтра</a:t>
            </a:r>
            <a:r>
              <a:rPr dirty="0" spc="-30"/>
              <a:t> </a:t>
            </a:r>
            <a:r>
              <a:rPr dirty="0" spc="204"/>
              <a:t>е</a:t>
            </a:r>
            <a:r>
              <a:rPr dirty="0" spc="-110"/>
              <a:t> </a:t>
            </a:r>
            <a:r>
              <a:rPr dirty="0" spc="105"/>
              <a:t>обявена </a:t>
            </a:r>
            <a:r>
              <a:rPr dirty="0" spc="125"/>
              <a:t>за</a:t>
            </a:r>
            <a:r>
              <a:rPr dirty="0" spc="-20"/>
              <a:t> </a:t>
            </a:r>
            <a:r>
              <a:rPr dirty="0" spc="80"/>
              <a:t>световно</a:t>
            </a:r>
            <a:r>
              <a:rPr dirty="0" spc="-40"/>
              <a:t> </a:t>
            </a:r>
            <a:r>
              <a:rPr dirty="0" spc="120"/>
              <a:t>наследство</a:t>
            </a:r>
            <a:r>
              <a:rPr dirty="0" spc="-40"/>
              <a:t> </a:t>
            </a:r>
            <a:r>
              <a:rPr dirty="0"/>
              <a:t>от</a:t>
            </a:r>
            <a:r>
              <a:rPr dirty="0" spc="-10"/>
              <a:t> </a:t>
            </a:r>
            <a:r>
              <a:rPr dirty="0" spc="125"/>
              <a:t>ЮНЕСКО.</a:t>
            </a:r>
            <a:endParaRPr sz="155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019925" y="0"/>
            <a:ext cx="5172075" cy="6858000"/>
            <a:chOff x="7019925" y="0"/>
            <a:chExt cx="517207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7019925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467995" y="0"/>
                  </a:moveTo>
                  <a:lnTo>
                    <a:pt x="0" y="0"/>
                  </a:lnTo>
                  <a:lnTo>
                    <a:pt x="27813" y="122047"/>
                  </a:lnTo>
                  <a:lnTo>
                    <a:pt x="54864" y="244475"/>
                  </a:lnTo>
                  <a:lnTo>
                    <a:pt x="81533" y="366902"/>
                  </a:lnTo>
                  <a:lnTo>
                    <a:pt x="130175" y="612901"/>
                  </a:lnTo>
                  <a:lnTo>
                    <a:pt x="153543" y="735964"/>
                  </a:lnTo>
                  <a:lnTo>
                    <a:pt x="174878" y="857758"/>
                  </a:lnTo>
                  <a:lnTo>
                    <a:pt x="195706" y="981710"/>
                  </a:lnTo>
                  <a:lnTo>
                    <a:pt x="215773" y="1104773"/>
                  </a:lnTo>
                  <a:lnTo>
                    <a:pt x="252602" y="1348739"/>
                  </a:lnTo>
                  <a:lnTo>
                    <a:pt x="269621" y="1469644"/>
                  </a:lnTo>
                  <a:lnTo>
                    <a:pt x="300608" y="1711960"/>
                  </a:lnTo>
                  <a:lnTo>
                    <a:pt x="315086" y="1831594"/>
                  </a:lnTo>
                  <a:lnTo>
                    <a:pt x="328295" y="1949830"/>
                  </a:lnTo>
                  <a:lnTo>
                    <a:pt x="352932" y="2186686"/>
                  </a:lnTo>
                  <a:lnTo>
                    <a:pt x="374523" y="2418715"/>
                  </a:lnTo>
                  <a:lnTo>
                    <a:pt x="384301" y="2533650"/>
                  </a:lnTo>
                  <a:lnTo>
                    <a:pt x="392810" y="2647441"/>
                  </a:lnTo>
                  <a:lnTo>
                    <a:pt x="401700" y="2759710"/>
                  </a:lnTo>
                  <a:lnTo>
                    <a:pt x="409067" y="2870962"/>
                  </a:lnTo>
                  <a:lnTo>
                    <a:pt x="422275" y="3088766"/>
                  </a:lnTo>
                  <a:lnTo>
                    <a:pt x="428498" y="3194939"/>
                  </a:lnTo>
                  <a:lnTo>
                    <a:pt x="433450" y="3300476"/>
                  </a:lnTo>
                  <a:lnTo>
                    <a:pt x="442595" y="3506342"/>
                  </a:lnTo>
                  <a:lnTo>
                    <a:pt x="449072" y="3705225"/>
                  </a:lnTo>
                  <a:lnTo>
                    <a:pt x="517398" y="3667887"/>
                  </a:lnTo>
                  <a:lnTo>
                    <a:pt x="523004" y="3613680"/>
                  </a:lnTo>
                  <a:lnTo>
                    <a:pt x="530424" y="3520330"/>
                  </a:lnTo>
                  <a:lnTo>
                    <a:pt x="534729" y="3450560"/>
                  </a:lnTo>
                  <a:lnTo>
                    <a:pt x="538534" y="3375154"/>
                  </a:lnTo>
                  <a:lnTo>
                    <a:pt x="541851" y="3294447"/>
                  </a:lnTo>
                  <a:lnTo>
                    <a:pt x="544692" y="3208777"/>
                  </a:lnTo>
                  <a:lnTo>
                    <a:pt x="547070" y="3118481"/>
                  </a:lnTo>
                  <a:lnTo>
                    <a:pt x="548996" y="3023893"/>
                  </a:lnTo>
                  <a:lnTo>
                    <a:pt x="551063" y="2874703"/>
                  </a:lnTo>
                  <a:lnTo>
                    <a:pt x="552181" y="2717752"/>
                  </a:lnTo>
                  <a:lnTo>
                    <a:pt x="552391" y="2554177"/>
                  </a:lnTo>
                  <a:lnTo>
                    <a:pt x="551732" y="2385111"/>
                  </a:lnTo>
                  <a:lnTo>
                    <a:pt x="550244" y="2211692"/>
                  </a:lnTo>
                  <a:lnTo>
                    <a:pt x="547043" y="1975658"/>
                  </a:lnTo>
                  <a:lnTo>
                    <a:pt x="542537" y="1736594"/>
                  </a:lnTo>
                  <a:lnTo>
                    <a:pt x="536822" y="1497194"/>
                  </a:lnTo>
                  <a:lnTo>
                    <a:pt x="529993" y="1260148"/>
                  </a:lnTo>
                  <a:lnTo>
                    <a:pt x="522148" y="1028150"/>
                  </a:lnTo>
                  <a:lnTo>
                    <a:pt x="513380" y="803891"/>
                  </a:lnTo>
                  <a:lnTo>
                    <a:pt x="503787" y="590064"/>
                  </a:lnTo>
                  <a:lnTo>
                    <a:pt x="496108" y="438158"/>
                  </a:lnTo>
                  <a:lnTo>
                    <a:pt x="488058" y="294770"/>
                  </a:lnTo>
                  <a:lnTo>
                    <a:pt x="479678" y="161035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0"/>
              <a:ext cx="4962525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075" y="476567"/>
            <a:ext cx="3155950" cy="13061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425"/>
              <a:t>Кашкайш</a:t>
            </a:r>
            <a:r>
              <a:rPr dirty="0" sz="4200" spc="-130"/>
              <a:t> </a:t>
            </a:r>
            <a:r>
              <a:rPr dirty="0" sz="4200" spc="140"/>
              <a:t>и </a:t>
            </a:r>
            <a:r>
              <a:rPr dirty="0" sz="4200" spc="320"/>
              <a:t>Ещорил</a:t>
            </a:r>
            <a:endParaRPr sz="4200"/>
          </a:p>
        </p:txBody>
      </p:sp>
      <p:grpSp>
        <p:nvGrpSpPr>
          <p:cNvPr id="3" name="object 3" descr=""/>
          <p:cNvGrpSpPr/>
          <p:nvPr/>
        </p:nvGrpSpPr>
        <p:grpSpPr>
          <a:xfrm>
            <a:off x="6105525" y="0"/>
            <a:ext cx="6086475" cy="6858000"/>
            <a:chOff x="6105525" y="0"/>
            <a:chExt cx="60864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5" y="0"/>
              <a:ext cx="6086475" cy="342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525" y="3429058"/>
              <a:ext cx="6086475" cy="342887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27075" y="2079307"/>
            <a:ext cx="4555490" cy="2165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00">
                <a:solidFill>
                  <a:srgbClr val="FFFFFF"/>
                </a:solidFill>
                <a:latin typeface="Trebuchet MS"/>
                <a:cs typeface="Trebuchet MS"/>
              </a:rPr>
              <a:t>Кашкайш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Ещорил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известни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курорти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близост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Лисабон,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популярни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плажовете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Trebuchet MS"/>
                <a:cs typeface="Trebuchet MS"/>
              </a:rPr>
              <a:t>си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историческите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си</a:t>
            </a:r>
            <a:endParaRPr sz="2000">
              <a:latin typeface="Trebuchet MS"/>
              <a:cs typeface="Trebuchet MS"/>
            </a:endParaRPr>
          </a:p>
          <a:p>
            <a:pPr marL="355600" marR="45085">
              <a:lnSpc>
                <a:spcPct val="100000"/>
              </a:lnSpc>
              <a:spcBef>
                <a:spcPts val="15"/>
              </a:spcBef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забележителности,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включително 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Кашкайшкото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пристанище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Вила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Росал.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268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4200" spc="229"/>
              <a:t>Планински</a:t>
            </a:r>
            <a:r>
              <a:rPr dirty="0" sz="4200" spc="-95"/>
              <a:t> </a:t>
            </a:r>
            <a:r>
              <a:rPr dirty="0" sz="4200" spc="350"/>
              <a:t>райони</a:t>
            </a:r>
            <a:endParaRPr sz="42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571500" y="2562161"/>
            <a:ext cx="5577205" cy="3253104"/>
            <a:chOff x="571500" y="2562161"/>
            <a:chExt cx="5577205" cy="3253104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500" y="2562161"/>
              <a:ext cx="5576951" cy="325285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175" y="2590799"/>
              <a:ext cx="5448300" cy="31242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659626" y="2078672"/>
            <a:ext cx="4211320" cy="38582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123825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Северна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по-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планинска,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тук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намират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някои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 най-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високите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върхове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в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страната.</a:t>
            </a:r>
            <a:endParaRPr sz="1800">
              <a:latin typeface="Trebuchet MS"/>
              <a:cs typeface="Trebuchet MS"/>
            </a:endParaRPr>
          </a:p>
          <a:p>
            <a:pPr marL="355600" marR="194310" indent="-343535">
              <a:lnSpc>
                <a:spcPct val="100899"/>
              </a:lnSpc>
              <a:spcBef>
                <a:spcPts val="97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Планината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60">
                <a:solidFill>
                  <a:srgbClr val="FFFFFF"/>
                </a:solidFill>
                <a:latin typeface="Trebuchet MS"/>
                <a:cs typeface="Trebuchet MS"/>
              </a:rPr>
              <a:t>Серра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Ещрела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(Serra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Estrela)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високият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планински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масив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ts val="2100"/>
              </a:lnSpc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континенталната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endParaRPr sz="1800">
              <a:latin typeface="Trebuchet MS"/>
              <a:cs typeface="Trebuchet MS"/>
            </a:endParaRPr>
          </a:p>
          <a:p>
            <a:pPr marL="355600" marR="5080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Португалия,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връх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Торе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(Torre)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достига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1993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м.</a:t>
            </a:r>
            <a:endParaRPr sz="1800">
              <a:latin typeface="Trebuchet MS"/>
              <a:cs typeface="Trebuchet MS"/>
            </a:endParaRPr>
          </a:p>
          <a:p>
            <a:pPr marL="355600" marR="7620" indent="-343535">
              <a:lnSpc>
                <a:spcPct val="1008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Други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важни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планински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вериги </a:t>
            </a:r>
            <a:r>
              <a:rPr dirty="0" sz="1800" spc="295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45">
                <a:solidFill>
                  <a:srgbClr val="FFFFFF"/>
                </a:solidFill>
                <a:latin typeface="Trebuchet MS"/>
                <a:cs typeface="Trebuchet MS"/>
              </a:rPr>
              <a:t>Серра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Марсао,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60">
                <a:solidFill>
                  <a:srgbClr val="FFFFFF"/>
                </a:solidFill>
                <a:latin typeface="Trebuchet MS"/>
                <a:cs typeface="Trebuchet MS"/>
              </a:rPr>
              <a:t>Серра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да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Ногея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60">
                <a:solidFill>
                  <a:srgbClr val="FFFFFF"/>
                </a:solidFill>
                <a:latin typeface="Trebuchet MS"/>
                <a:cs typeface="Trebuchet MS"/>
              </a:rPr>
              <a:t>Серра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90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Пенеда.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6250" y="653668"/>
            <a:ext cx="2245995" cy="13055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200" spc="395"/>
              <a:t>Кабо</a:t>
            </a:r>
            <a:r>
              <a:rPr dirty="0" sz="4200" spc="-125"/>
              <a:t> </a:t>
            </a:r>
            <a:r>
              <a:rPr dirty="0" sz="4200" spc="380"/>
              <a:t>да </a:t>
            </a:r>
            <a:r>
              <a:rPr dirty="0" sz="4200" spc="290"/>
              <a:t>Рока</a:t>
            </a:r>
            <a:endParaRPr sz="4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826250" y="2465387"/>
            <a:ext cx="3149600" cy="30816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165735" indent="-342900">
              <a:lnSpc>
                <a:spcPct val="100000"/>
              </a:lnSpc>
              <a:spcBef>
                <a:spcPts val="125"/>
              </a:spcBef>
              <a:tabLst>
                <a:tab pos="354965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Кабо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Рока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най- </a:t>
            </a:r>
            <a:r>
              <a:rPr dirty="0" sz="2000" spc="150">
                <a:solidFill>
                  <a:srgbClr val="FFFFFF"/>
                </a:solidFill>
                <a:latin typeface="Trebuchet MS"/>
                <a:cs typeface="Trebuchet MS"/>
              </a:rPr>
              <a:t>западната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точка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континентална Европа,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разположена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endParaRPr sz="2000">
              <a:latin typeface="Trebuchet MS"/>
              <a:cs typeface="Trebuchet MS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Атлантическия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океан. </a:t>
            </a:r>
            <a:r>
              <a:rPr dirty="0" sz="2000" spc="-295">
                <a:solidFill>
                  <a:srgbClr val="FFFFFF"/>
                </a:solidFill>
                <a:latin typeface="Trebuchet MS"/>
                <a:cs typeface="Trebuchet MS"/>
              </a:rPr>
              <a:t>Тя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популярно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туристическо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място,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предлагащо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уникални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гледки.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1050" y="0"/>
              <a:ext cx="6577076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38675" y="0"/>
              <a:ext cx="6486525" cy="1143000"/>
            </a:xfrm>
            <a:custGeom>
              <a:avLst/>
              <a:gdLst/>
              <a:ahLst/>
              <a:cxnLst/>
              <a:rect l="l" t="t" r="r" b="b"/>
              <a:pathLst>
                <a:path w="6486525" h="1143000">
                  <a:moveTo>
                    <a:pt x="6486525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486525" y="1143000"/>
                  </a:lnTo>
                  <a:lnTo>
                    <a:pt x="64865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638675" y="0"/>
            <a:ext cx="6486525" cy="1143000"/>
          </a:xfrm>
          <a:prstGeom prst="rect">
            <a:avLst/>
          </a:prstGeom>
        </p:spPr>
        <p:txBody>
          <a:bodyPr wrap="square" lIns="0" tIns="312420" rIns="0" bIns="0" rtlCol="0" vert="horz">
            <a:spAutoFit/>
          </a:bodyPr>
          <a:lstStyle/>
          <a:p>
            <a:pPr marL="245110">
              <a:lnSpc>
                <a:spcPts val="2755"/>
              </a:lnSpc>
              <a:spcBef>
                <a:spcPts val="2460"/>
              </a:spcBef>
            </a:pPr>
            <a:r>
              <a:rPr dirty="0" sz="2400" spc="185">
                <a:solidFill>
                  <a:srgbClr val="EBEBEB"/>
                </a:solidFill>
                <a:latin typeface="Trebuchet MS"/>
                <a:cs typeface="Trebuchet MS"/>
              </a:rPr>
              <a:t>Коимбра:</a:t>
            </a:r>
            <a:r>
              <a:rPr dirty="0" sz="240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400" spc="215">
                <a:solidFill>
                  <a:srgbClr val="EBEBEB"/>
                </a:solidFill>
                <a:latin typeface="Trebuchet MS"/>
                <a:cs typeface="Trebuchet MS"/>
              </a:rPr>
              <a:t>Географско</a:t>
            </a:r>
            <a:endParaRPr sz="2400">
              <a:latin typeface="Trebuchet MS"/>
              <a:cs typeface="Trebuchet MS"/>
            </a:endParaRPr>
          </a:p>
          <a:p>
            <a:pPr marL="245110">
              <a:lnSpc>
                <a:spcPts val="2755"/>
              </a:lnSpc>
            </a:pPr>
            <a:r>
              <a:rPr dirty="0" sz="2400" spc="150">
                <a:solidFill>
                  <a:srgbClr val="EBEBEB"/>
                </a:solidFill>
                <a:latin typeface="Trebuchet MS"/>
                <a:cs typeface="Trebuchet MS"/>
              </a:rPr>
              <a:t>положение</a:t>
            </a:r>
            <a:r>
              <a:rPr dirty="0" sz="2400" spc="-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2400" spc="-8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EBEBEB"/>
                </a:solidFill>
                <a:latin typeface="Trebuchet MS"/>
                <a:cs typeface="Trebuchet MS"/>
              </a:rPr>
              <a:t>природа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91050" y="1276286"/>
            <a:ext cx="6577076" cy="558171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638675" y="1295400"/>
            <a:ext cx="6486525" cy="5562600"/>
          </a:xfrm>
          <a:prstGeom prst="rect">
            <a:avLst/>
          </a:prstGeom>
          <a:solidFill>
            <a:srgbClr val="000000">
              <a:alpha val="59999"/>
            </a:srgbClr>
          </a:solidFill>
        </p:spPr>
        <p:txBody>
          <a:bodyPr wrap="square" lIns="0" tIns="193675" rIns="0" bIns="0" rtlCol="0" vert="horz">
            <a:spAutoFit/>
          </a:bodyPr>
          <a:lstStyle/>
          <a:p>
            <a:pPr marL="588645" marR="1228725" indent="-343535">
              <a:lnSpc>
                <a:spcPct val="100000"/>
              </a:lnSpc>
              <a:spcBef>
                <a:spcPts val="1525"/>
              </a:spcBef>
              <a:tabLst>
                <a:tab pos="588010" algn="l"/>
              </a:tabLst>
            </a:pPr>
            <a:r>
              <a:rPr dirty="0" sz="1550" spc="8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Коимбра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45">
                <a:solidFill>
                  <a:srgbClr val="FFFFFF"/>
                </a:solidFill>
                <a:latin typeface="Trebuchet MS"/>
                <a:cs typeface="Trebuchet MS"/>
              </a:rPr>
              <a:t>намира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централната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Португалия,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разположен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брега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Trebuchet MS"/>
                <a:cs typeface="Trebuchet MS"/>
              </a:rPr>
              <a:t>река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Мондего.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Градът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известен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своето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историческо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културно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наследство.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4909" y="429577"/>
            <a:ext cx="4378325" cy="977265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575"/>
              </a:spcBef>
            </a:pPr>
            <a:r>
              <a:rPr dirty="0" sz="3300" spc="260"/>
              <a:t>Коимбра:</a:t>
            </a:r>
            <a:r>
              <a:rPr dirty="0" sz="3300" spc="-35"/>
              <a:t> </a:t>
            </a:r>
            <a:r>
              <a:rPr dirty="0" sz="3300" spc="150"/>
              <a:t>История</a:t>
            </a:r>
            <a:r>
              <a:rPr dirty="0" sz="3300" spc="-50"/>
              <a:t> </a:t>
            </a:r>
            <a:r>
              <a:rPr dirty="0" sz="3300" spc="80"/>
              <a:t>и </a:t>
            </a:r>
            <a:r>
              <a:rPr dirty="0" sz="3300" spc="145"/>
              <a:t>забележителности</a:t>
            </a:r>
            <a:endParaRPr sz="33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5" name="object 5" descr="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972050" cy="685799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494020" y="2079307"/>
            <a:ext cx="4416425" cy="2165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1550" spc="9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Коимбра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дом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най- 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старата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университетска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институция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Португалия.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Университетът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Коимбра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2000" spc="165">
                <a:solidFill>
                  <a:srgbClr val="FFFFFF"/>
                </a:solidFill>
                <a:latin typeface="Trebuchet MS"/>
                <a:cs typeface="Trebuchet MS"/>
              </a:rPr>
              <a:t>основан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през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1290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5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обявен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за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обект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световното </a:t>
            </a:r>
            <a:r>
              <a:rPr dirty="0" sz="2000" spc="120">
                <a:solidFill>
                  <a:srgbClr val="FFFFFF"/>
                </a:solidFill>
                <a:latin typeface="Trebuchet MS"/>
                <a:cs typeface="Trebuchet MS"/>
              </a:rPr>
              <a:t>наследство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ЮНЕСКО.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51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9353608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552391" y="0"/>
                  </a:moveTo>
                  <a:lnTo>
                    <a:pt x="84396" y="0"/>
                  </a:lnTo>
                  <a:lnTo>
                    <a:pt x="72712" y="161035"/>
                  </a:lnTo>
                  <a:lnTo>
                    <a:pt x="64332" y="294770"/>
                  </a:lnTo>
                  <a:lnTo>
                    <a:pt x="56282" y="438158"/>
                  </a:lnTo>
                  <a:lnTo>
                    <a:pt x="48603" y="590064"/>
                  </a:lnTo>
                  <a:lnTo>
                    <a:pt x="39010" y="803891"/>
                  </a:lnTo>
                  <a:lnTo>
                    <a:pt x="30243" y="1028150"/>
                  </a:lnTo>
                  <a:lnTo>
                    <a:pt x="22397" y="1260148"/>
                  </a:lnTo>
                  <a:lnTo>
                    <a:pt x="15569" y="1497194"/>
                  </a:lnTo>
                  <a:lnTo>
                    <a:pt x="9854" y="1736594"/>
                  </a:lnTo>
                  <a:lnTo>
                    <a:pt x="5347" y="1975658"/>
                  </a:lnTo>
                  <a:lnTo>
                    <a:pt x="2146" y="2211692"/>
                  </a:lnTo>
                  <a:lnTo>
                    <a:pt x="659" y="2385111"/>
                  </a:lnTo>
                  <a:lnTo>
                    <a:pt x="0" y="2554177"/>
                  </a:lnTo>
                  <a:lnTo>
                    <a:pt x="209" y="2717752"/>
                  </a:lnTo>
                  <a:lnTo>
                    <a:pt x="1327" y="2874703"/>
                  </a:lnTo>
                  <a:lnTo>
                    <a:pt x="3395" y="3023893"/>
                  </a:lnTo>
                  <a:lnTo>
                    <a:pt x="5320" y="3118481"/>
                  </a:lnTo>
                  <a:lnTo>
                    <a:pt x="7698" y="3208777"/>
                  </a:lnTo>
                  <a:lnTo>
                    <a:pt x="10539" y="3294447"/>
                  </a:lnTo>
                  <a:lnTo>
                    <a:pt x="13857" y="3375154"/>
                  </a:lnTo>
                  <a:lnTo>
                    <a:pt x="17662" y="3450560"/>
                  </a:lnTo>
                  <a:lnTo>
                    <a:pt x="21966" y="3520330"/>
                  </a:lnTo>
                  <a:lnTo>
                    <a:pt x="26783" y="3584127"/>
                  </a:lnTo>
                  <a:lnTo>
                    <a:pt x="32123" y="3641614"/>
                  </a:lnTo>
                  <a:lnTo>
                    <a:pt x="103319" y="3705225"/>
                  </a:lnTo>
                  <a:lnTo>
                    <a:pt x="109796" y="3506342"/>
                  </a:lnTo>
                  <a:lnTo>
                    <a:pt x="118940" y="3300476"/>
                  </a:lnTo>
                  <a:lnTo>
                    <a:pt x="123893" y="3194939"/>
                  </a:lnTo>
                  <a:lnTo>
                    <a:pt x="130116" y="3088766"/>
                  </a:lnTo>
                  <a:lnTo>
                    <a:pt x="143324" y="2870962"/>
                  </a:lnTo>
                  <a:lnTo>
                    <a:pt x="150690" y="2759710"/>
                  </a:lnTo>
                  <a:lnTo>
                    <a:pt x="159580" y="2647441"/>
                  </a:lnTo>
                  <a:lnTo>
                    <a:pt x="168089" y="2533650"/>
                  </a:lnTo>
                  <a:lnTo>
                    <a:pt x="177868" y="2418715"/>
                  </a:lnTo>
                  <a:lnTo>
                    <a:pt x="199458" y="2186686"/>
                  </a:lnTo>
                  <a:lnTo>
                    <a:pt x="224096" y="1949830"/>
                  </a:lnTo>
                  <a:lnTo>
                    <a:pt x="237304" y="1831594"/>
                  </a:lnTo>
                  <a:lnTo>
                    <a:pt x="251782" y="1711960"/>
                  </a:lnTo>
                  <a:lnTo>
                    <a:pt x="282770" y="1469644"/>
                  </a:lnTo>
                  <a:lnTo>
                    <a:pt x="299788" y="1348739"/>
                  </a:lnTo>
                  <a:lnTo>
                    <a:pt x="336618" y="1104773"/>
                  </a:lnTo>
                  <a:lnTo>
                    <a:pt x="356684" y="981710"/>
                  </a:lnTo>
                  <a:lnTo>
                    <a:pt x="377512" y="857758"/>
                  </a:lnTo>
                  <a:lnTo>
                    <a:pt x="398848" y="735964"/>
                  </a:lnTo>
                  <a:lnTo>
                    <a:pt x="422216" y="612901"/>
                  </a:lnTo>
                  <a:lnTo>
                    <a:pt x="470857" y="366902"/>
                  </a:lnTo>
                  <a:lnTo>
                    <a:pt x="497527" y="244475"/>
                  </a:lnTo>
                  <a:lnTo>
                    <a:pt x="524578" y="122047"/>
                  </a:lnTo>
                  <a:lnTo>
                    <a:pt x="552391" y="0"/>
                  </a:lnTo>
                  <a:close/>
                </a:path>
              </a:pathLst>
            </a:custGeom>
            <a:solidFill>
              <a:srgbClr val="F3F3F3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696450" cy="685799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34757" y="4807521"/>
            <a:ext cx="59531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2079625" algn="l"/>
                <a:tab pos="4572000" algn="l"/>
              </a:tabLst>
            </a:pPr>
            <a:r>
              <a:rPr dirty="0" sz="2000" spc="55">
                <a:solidFill>
                  <a:srgbClr val="252525"/>
                </a:solidFill>
                <a:latin typeface="Trebuchet MS"/>
                <a:cs typeface="Trebuchet MS"/>
              </a:rPr>
              <a:t>ИЗГОТВЕНО</a:t>
            </a:r>
            <a:r>
              <a:rPr dirty="0" sz="2000" spc="-6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rebuchet MS"/>
                <a:cs typeface="Trebuchet MS"/>
              </a:rPr>
              <a:t>ОТ</a:t>
            </a:r>
            <a:r>
              <a:rPr dirty="0" sz="2000">
                <a:solidFill>
                  <a:srgbClr val="252525"/>
                </a:solidFill>
                <a:latin typeface="Trebuchet MS"/>
                <a:cs typeface="Trebuchet MS"/>
              </a:rPr>
              <a:t>	</a:t>
            </a:r>
            <a:r>
              <a:rPr dirty="0" sz="2000" spc="150">
                <a:solidFill>
                  <a:srgbClr val="252525"/>
                </a:solidFill>
                <a:latin typeface="Trebuchet MS"/>
                <a:cs typeface="Trebuchet MS"/>
              </a:rPr>
              <a:t>ИВАНА</a:t>
            </a:r>
            <a:r>
              <a:rPr dirty="0" sz="2000" spc="-6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252525"/>
                </a:solidFill>
                <a:latin typeface="Trebuchet MS"/>
                <a:cs typeface="Trebuchet MS"/>
              </a:rPr>
              <a:t>ГЕОРГИЕВА</a:t>
            </a:r>
            <a:r>
              <a:rPr dirty="0" sz="2000">
                <a:solidFill>
                  <a:srgbClr val="252525"/>
                </a:solidFill>
                <a:latin typeface="Trebuchet MS"/>
                <a:cs typeface="Trebuchet MS"/>
              </a:rPr>
              <a:t>	</a:t>
            </a:r>
            <a:r>
              <a:rPr dirty="0" sz="2000" spc="145">
                <a:solidFill>
                  <a:srgbClr val="252525"/>
                </a:solidFill>
                <a:latin typeface="Trebuchet MS"/>
                <a:cs typeface="Trebuchet MS"/>
              </a:rPr>
              <a:t>И</a:t>
            </a:r>
            <a:r>
              <a:rPr dirty="0" sz="20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252525"/>
                </a:solidFill>
                <a:latin typeface="Trebuchet MS"/>
                <a:cs typeface="Trebuchet MS"/>
              </a:rPr>
              <a:t>ИВАЙЛО </a:t>
            </a:r>
            <a:r>
              <a:rPr dirty="0" sz="2000" spc="170">
                <a:solidFill>
                  <a:srgbClr val="252525"/>
                </a:solidFill>
                <a:latin typeface="Trebuchet MS"/>
                <a:cs typeface="Trebuchet MS"/>
              </a:rPr>
              <a:t>ПАПАЗОВ</a:t>
            </a:r>
            <a:r>
              <a:rPr dirty="0" sz="2000">
                <a:solidFill>
                  <a:srgbClr val="252525"/>
                </a:solidFill>
                <a:latin typeface="Trebuchet MS"/>
                <a:cs typeface="Trebuchet MS"/>
              </a:rPr>
              <a:t> ОТ</a:t>
            </a:r>
            <a:r>
              <a:rPr dirty="0" sz="2000" spc="-1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252525"/>
                </a:solidFill>
                <a:latin typeface="Trebuchet MS"/>
                <a:cs typeface="Trebuchet MS"/>
              </a:rPr>
              <a:t>10Е</a:t>
            </a:r>
            <a:r>
              <a:rPr dirty="0" sz="2000" spc="-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252525"/>
                </a:solidFill>
                <a:latin typeface="Trebuchet MS"/>
                <a:cs typeface="Trebuchet MS"/>
              </a:rPr>
              <a:t>КЛАС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4620" rIns="0" bIns="0" rtlCol="0" vert="horz">
            <a:spAutoFit/>
          </a:bodyPr>
          <a:lstStyle/>
          <a:p>
            <a:pPr marL="12700" marR="147320">
              <a:lnSpc>
                <a:spcPts val="7809"/>
              </a:lnSpc>
              <a:spcBef>
                <a:spcPts val="1060"/>
              </a:spcBef>
            </a:pPr>
            <a:r>
              <a:rPr dirty="0" sz="7200" spc="520">
                <a:solidFill>
                  <a:srgbClr val="1E5154"/>
                </a:solidFill>
              </a:rPr>
              <a:t>Благодарим </a:t>
            </a:r>
            <a:r>
              <a:rPr dirty="0" sz="7200" spc="484">
                <a:solidFill>
                  <a:srgbClr val="1E5154"/>
                </a:solidFill>
              </a:rPr>
              <a:t>за</a:t>
            </a:r>
            <a:endParaRPr sz="7200"/>
          </a:p>
          <a:p>
            <a:pPr marL="12700">
              <a:lnSpc>
                <a:spcPts val="7690"/>
              </a:lnSpc>
            </a:pPr>
            <a:r>
              <a:rPr dirty="0" sz="7200" spc="340">
                <a:solidFill>
                  <a:srgbClr val="1E5154"/>
                </a:solidFill>
              </a:rPr>
              <a:t>вниманието!</a:t>
            </a:r>
            <a:endParaRPr sz="7200"/>
          </a:p>
        </p:txBody>
      </p:sp>
      <p:grpSp>
        <p:nvGrpSpPr>
          <p:cNvPr id="8" name="object 8" descr="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5269" y="1475739"/>
            <a:ext cx="3524250" cy="1035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160"/>
              <a:t>Централни</a:t>
            </a:r>
            <a:endParaRPr sz="330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3300" spc="175"/>
              <a:t>равнини</a:t>
            </a:r>
            <a:r>
              <a:rPr dirty="0" sz="3300" spc="-25"/>
              <a:t> </a:t>
            </a:r>
            <a:r>
              <a:rPr dirty="0" sz="3300" spc="130"/>
              <a:t>и</a:t>
            </a:r>
            <a:r>
              <a:rPr dirty="0" sz="3300" spc="-95"/>
              <a:t> </a:t>
            </a:r>
            <a:r>
              <a:rPr dirty="0" sz="3300" spc="180"/>
              <a:t>плата</a:t>
            </a:r>
            <a:endParaRPr sz="33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581025" y="1419161"/>
            <a:ext cx="6624955" cy="4700905"/>
            <a:chOff x="581025" y="1419161"/>
            <a:chExt cx="6624955" cy="470090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25" y="1419161"/>
              <a:ext cx="6624701" cy="47006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700" y="1447800"/>
              <a:ext cx="6496050" cy="457194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874000" y="3080956"/>
            <a:ext cx="3542029" cy="289496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55600" marR="128905" indent="-343535">
              <a:lnSpc>
                <a:spcPct val="89700"/>
              </a:lnSpc>
              <a:spcBef>
                <a:spcPts val="32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централната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на страната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релефът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постепенно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снижава,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преминавайки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хълмисти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терени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платовидни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области.</a:t>
            </a:r>
            <a:endParaRPr sz="1800">
              <a:latin typeface="Trebuchet MS"/>
              <a:cs typeface="Trebuchet MS"/>
            </a:endParaRPr>
          </a:p>
          <a:p>
            <a:pPr marL="355600" marR="5080" indent="-343535">
              <a:lnSpc>
                <a:spcPct val="90400"/>
              </a:lnSpc>
              <a:spcBef>
                <a:spcPts val="97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Районът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около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реката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Тежу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(Tejo)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сравнително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равнинен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основен земеделски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район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страната.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8344" y="605790"/>
            <a:ext cx="2836545" cy="127381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160"/>
              </a:lnSpc>
              <a:spcBef>
                <a:spcPts val="500"/>
              </a:spcBef>
            </a:pPr>
            <a:r>
              <a:rPr dirty="0" sz="2900" spc="225"/>
              <a:t>Южни</a:t>
            </a:r>
            <a:r>
              <a:rPr dirty="0" sz="2900" spc="-65"/>
              <a:t> </a:t>
            </a:r>
            <a:r>
              <a:rPr dirty="0" sz="2900" spc="150"/>
              <a:t>равнини </a:t>
            </a:r>
            <a:r>
              <a:rPr dirty="0" sz="2900" spc="114"/>
              <a:t>(Алентежу</a:t>
            </a:r>
            <a:r>
              <a:rPr dirty="0" sz="2900" spc="-120"/>
              <a:t> </a:t>
            </a:r>
            <a:r>
              <a:rPr dirty="0" sz="2900" spc="80"/>
              <a:t>и </a:t>
            </a:r>
            <a:r>
              <a:rPr dirty="0" sz="2900" spc="125"/>
              <a:t>Алгарве)</a:t>
            </a:r>
            <a:endParaRPr sz="29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4552950" y="0"/>
            <a:ext cx="7053580" cy="6348730"/>
            <a:chOff x="4552950" y="0"/>
            <a:chExt cx="7053580" cy="634873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2950" y="580961"/>
              <a:ext cx="7053326" cy="57674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9625" y="609600"/>
              <a:ext cx="6924675" cy="5638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27075" y="2446337"/>
            <a:ext cx="3126740" cy="376301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55600" marR="5080" indent="-343535">
              <a:lnSpc>
                <a:spcPct val="88700"/>
              </a:lnSpc>
              <a:spcBef>
                <a:spcPts val="34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Южната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част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предимно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равнинна.</a:t>
            </a:r>
            <a:endParaRPr sz="1800">
              <a:latin typeface="Trebuchet MS"/>
              <a:cs typeface="Trebuchet MS"/>
            </a:endParaRPr>
          </a:p>
          <a:p>
            <a:pPr marL="355600" marR="122555" indent="-343535">
              <a:lnSpc>
                <a:spcPct val="89300"/>
              </a:lnSpc>
              <a:spcBef>
                <a:spcPts val="107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Алентежу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известен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своите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златисти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хълмове,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житни</a:t>
            </a:r>
            <a:r>
              <a:rPr dirty="0" sz="18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полета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дъбови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гори.</a:t>
            </a:r>
            <a:endParaRPr sz="1800">
              <a:latin typeface="Trebuchet MS"/>
              <a:cs typeface="Trebuchet MS"/>
            </a:endParaRPr>
          </a:p>
          <a:p>
            <a:pPr marL="355600" marR="255904" indent="-343535">
              <a:lnSpc>
                <a:spcPct val="89800"/>
              </a:lnSpc>
              <a:spcBef>
                <a:spcPts val="1065"/>
              </a:spcBef>
              <a:tabLst>
                <a:tab pos="355600" algn="l"/>
              </a:tabLst>
            </a:pPr>
            <a:r>
              <a:rPr dirty="0" sz="140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Алгарве,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разположен 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южното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крайбрежие,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е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известен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със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своите варовикови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скали,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плажове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ниски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хълмове.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0" y="1676400"/>
              <a:ext cx="2819400" cy="2819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1000" y="0"/>
              <a:ext cx="1600200" cy="1143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600" y="6095999"/>
              <a:ext cx="990600" cy="761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3046730" cy="112839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dirty="0" sz="3600" spc="275"/>
              <a:t>Крайбрежие </a:t>
            </a:r>
            <a:r>
              <a:rPr dirty="0" sz="3600" spc="140"/>
              <a:t>и</a:t>
            </a:r>
            <a:r>
              <a:rPr dirty="0" sz="3600" spc="-90"/>
              <a:t> </a:t>
            </a:r>
            <a:r>
              <a:rPr dirty="0" sz="3600" spc="190"/>
              <a:t>острови</a:t>
            </a:r>
            <a:endParaRPr sz="36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4552950" y="0"/>
            <a:ext cx="7053580" cy="6348730"/>
            <a:chOff x="4552950" y="0"/>
            <a:chExt cx="7053580" cy="634873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2950" y="580961"/>
              <a:ext cx="7053326" cy="57674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9625" y="609600"/>
              <a:ext cx="6924675" cy="5638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27075" y="2436812"/>
            <a:ext cx="3146425" cy="345567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55600" marR="5080" indent="-343535">
              <a:lnSpc>
                <a:spcPct val="90600"/>
              </a:lnSpc>
              <a:spcBef>
                <a:spcPts val="320"/>
              </a:spcBef>
              <a:tabLst>
                <a:tab pos="355600" algn="l"/>
              </a:tabLst>
            </a:pPr>
            <a:r>
              <a:rPr dirty="0" sz="1350" spc="5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29">
                <a:solidFill>
                  <a:srgbClr val="FFFFFF"/>
                </a:solidFill>
                <a:latin typeface="Trebuchet MS"/>
                <a:cs typeface="Trebuchet MS"/>
              </a:rPr>
              <a:t>има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дълга </a:t>
            </a:r>
            <a:r>
              <a:rPr dirty="0" sz="1700" spc="120">
                <a:solidFill>
                  <a:srgbClr val="FFFFFF"/>
                </a:solidFill>
                <a:latin typeface="Trebuchet MS"/>
                <a:cs typeface="Trebuchet MS"/>
              </a:rPr>
              <a:t>брегова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линия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FFFFFF"/>
                </a:solidFill>
                <a:latin typeface="Trebuchet MS"/>
                <a:cs typeface="Trebuchet MS"/>
              </a:rPr>
              <a:t>(около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832 </a:t>
            </a:r>
            <a:r>
              <a:rPr dirty="0" sz="1700" spc="95">
                <a:solidFill>
                  <a:srgbClr val="FFFFFF"/>
                </a:solidFill>
                <a:latin typeface="Trebuchet MS"/>
                <a:cs typeface="Trebuchet MS"/>
              </a:rPr>
              <a:t>км)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6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30">
                <a:solidFill>
                  <a:srgbClr val="FFFFFF"/>
                </a:solidFill>
                <a:latin typeface="Trebuchet MS"/>
                <a:cs typeface="Trebuchet MS"/>
              </a:rPr>
              <a:t>разнообразен </a:t>
            </a:r>
            <a:r>
              <a:rPr dirty="0" sz="1700" spc="204">
                <a:solidFill>
                  <a:srgbClr val="FFFFFF"/>
                </a:solidFill>
                <a:latin typeface="Trebuchet MS"/>
                <a:cs typeface="Trebuchet MS"/>
              </a:rPr>
              <a:t>релеф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пясъчни </a:t>
            </a:r>
            <a:r>
              <a:rPr dirty="0" sz="1700" spc="100">
                <a:solidFill>
                  <a:srgbClr val="FFFFFF"/>
                </a:solidFill>
                <a:latin typeface="Trebuchet MS"/>
                <a:cs typeface="Trebuchet MS"/>
              </a:rPr>
              <a:t>плажове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Trebuchet MS"/>
                <a:cs typeface="Trebuchet MS"/>
              </a:rPr>
              <a:t>до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FFFFFF"/>
                </a:solidFill>
                <a:latin typeface="Trebuchet MS"/>
                <a:cs typeface="Trebuchet MS"/>
              </a:rPr>
              <a:t>скалисти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брегове.</a:t>
            </a:r>
            <a:endParaRPr sz="1700">
              <a:latin typeface="Trebuchet MS"/>
              <a:cs typeface="Trebuchet MS"/>
            </a:endParaRPr>
          </a:p>
          <a:p>
            <a:pPr marL="355600" marR="50800" indent="-343535">
              <a:lnSpc>
                <a:spcPct val="89900"/>
              </a:lnSpc>
              <a:spcBef>
                <a:spcPts val="1015"/>
              </a:spcBef>
              <a:tabLst>
                <a:tab pos="355600" algn="l"/>
              </a:tabLst>
            </a:pPr>
            <a:r>
              <a:rPr dirty="0" sz="1350" spc="55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89D0D5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85">
                <a:solidFill>
                  <a:srgbClr val="FFFFFF"/>
                </a:solidFill>
                <a:latin typeface="Trebuchet MS"/>
                <a:cs typeface="Trebuchet MS"/>
              </a:rPr>
              <a:t>Архипелазите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14">
                <a:solidFill>
                  <a:srgbClr val="FFFFFF"/>
                </a:solidFill>
                <a:latin typeface="Trebuchet MS"/>
                <a:cs typeface="Trebuchet MS"/>
              </a:rPr>
              <a:t>Азорски </a:t>
            </a:r>
            <a:r>
              <a:rPr dirty="0" sz="1700" spc="95">
                <a:solidFill>
                  <a:srgbClr val="FFFFFF"/>
                </a:solidFill>
                <a:latin typeface="Trebuchet MS"/>
                <a:cs typeface="Trebuchet MS"/>
              </a:rPr>
              <a:t>острови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90">
                <a:solidFill>
                  <a:srgbClr val="FFFFFF"/>
                </a:solidFill>
                <a:latin typeface="Trebuchet MS"/>
                <a:cs typeface="Trebuchet MS"/>
              </a:rPr>
              <a:t>Мадейра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80">
                <a:solidFill>
                  <a:srgbClr val="FFFFFF"/>
                </a:solidFill>
                <a:latin typeface="Trebuchet MS"/>
                <a:cs typeface="Trebuchet MS"/>
              </a:rPr>
              <a:t>са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10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вулканичен</a:t>
            </a:r>
            <a:r>
              <a:rPr dirty="0" sz="17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0">
                <a:solidFill>
                  <a:srgbClr val="FFFFFF"/>
                </a:solidFill>
                <a:latin typeface="Trebuchet MS"/>
                <a:cs typeface="Trebuchet MS"/>
              </a:rPr>
              <a:t>произход</a:t>
            </a:r>
            <a:r>
              <a:rPr dirty="0" sz="17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1700" spc="145">
                <a:solidFill>
                  <a:srgbClr val="FFFFFF"/>
                </a:solidFill>
                <a:latin typeface="Trebuchet MS"/>
                <a:cs typeface="Trebuchet MS"/>
              </a:rPr>
              <a:t>имат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FFFFFF"/>
                </a:solidFill>
                <a:latin typeface="Trebuchet MS"/>
                <a:cs typeface="Trebuchet MS"/>
              </a:rPr>
              <a:t>планински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терен, </a:t>
            </a:r>
            <a:r>
              <a:rPr dirty="0" sz="1700" spc="90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най-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високият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връх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в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връх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Пику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(2351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м),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90">
                <a:solidFill>
                  <a:srgbClr val="FFFFFF"/>
                </a:solidFill>
                <a:latin typeface="Trebuchet MS"/>
                <a:cs typeface="Trebuchet MS"/>
              </a:rPr>
              <a:t>се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10">
                <a:solidFill>
                  <a:srgbClr val="FFFFFF"/>
                </a:solidFill>
                <a:latin typeface="Trebuchet MS"/>
                <a:cs typeface="Trebuchet MS"/>
              </a:rPr>
              <a:t>намира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30">
                <a:solidFill>
                  <a:srgbClr val="FFFFFF"/>
                </a:solidFill>
                <a:latin typeface="Trebuchet MS"/>
                <a:cs typeface="Trebuchet MS"/>
              </a:rPr>
              <a:t>на </a:t>
            </a:r>
            <a:r>
              <a:rPr dirty="0" sz="1700" spc="110">
                <a:solidFill>
                  <a:srgbClr val="FFFFFF"/>
                </a:solidFill>
                <a:latin typeface="Trebuchet MS"/>
                <a:cs typeface="Trebuchet MS"/>
              </a:rPr>
              <a:t>остров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Пику в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Азорите.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6999"/>
              <a:ext cx="4038599" cy="4190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1523999" cy="236220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0" y="1676400"/>
            <a:ext cx="2819400" cy="2819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6999"/>
            <a:ext cx="4038599" cy="419099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1000" y="0"/>
            <a:ext cx="1600200" cy="11430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895600"/>
            <a:ext cx="1523999" cy="2362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0" y="6095999"/>
            <a:ext cx="990600" cy="76199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268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4200" spc="190"/>
              <a:t>Климат</a:t>
            </a:r>
            <a:endParaRPr sz="42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4991100" y="0"/>
            <a:ext cx="7200900" cy="6858000"/>
            <a:chOff x="4991100" y="0"/>
            <a:chExt cx="7200900" cy="6858000"/>
          </a:xfrm>
        </p:grpSpPr>
        <p:sp>
          <p:nvSpPr>
            <p:cNvPr id="16" name="object 16" descr=""/>
            <p:cNvSpPr/>
            <p:nvPr/>
          </p:nvSpPr>
          <p:spPr>
            <a:xfrm>
              <a:off x="499110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10175" y="0"/>
              <a:ext cx="6981825" cy="6858000"/>
            </a:xfrm>
            <a:custGeom>
              <a:avLst/>
              <a:gdLst/>
              <a:ahLst/>
              <a:cxnLst/>
              <a:rect l="l" t="t" r="r" b="b"/>
              <a:pathLst>
                <a:path w="6981825" h="6858000">
                  <a:moveTo>
                    <a:pt x="698182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537" y="778383"/>
                  </a:lnTo>
                  <a:lnTo>
                    <a:pt x="132334" y="934720"/>
                  </a:lnTo>
                  <a:lnTo>
                    <a:pt x="148462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1929" y="1709039"/>
                  </a:lnTo>
                  <a:lnTo>
                    <a:pt x="211962" y="1861947"/>
                  </a:lnTo>
                  <a:lnTo>
                    <a:pt x="228091" y="2167128"/>
                  </a:lnTo>
                  <a:lnTo>
                    <a:pt x="235076" y="2318004"/>
                  </a:lnTo>
                  <a:lnTo>
                    <a:pt x="239902" y="2467483"/>
                  </a:lnTo>
                  <a:lnTo>
                    <a:pt x="248158" y="2765171"/>
                  </a:lnTo>
                  <a:lnTo>
                    <a:pt x="251967" y="3057271"/>
                  </a:lnTo>
                  <a:lnTo>
                    <a:pt x="252984" y="3201289"/>
                  </a:lnTo>
                  <a:lnTo>
                    <a:pt x="251967" y="3343910"/>
                  </a:lnTo>
                  <a:lnTo>
                    <a:pt x="251967" y="3485261"/>
                  </a:lnTo>
                  <a:lnTo>
                    <a:pt x="249936" y="3625088"/>
                  </a:lnTo>
                  <a:lnTo>
                    <a:pt x="244094" y="3898138"/>
                  </a:lnTo>
                  <a:lnTo>
                    <a:pt x="240919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851" y="4670298"/>
                  </a:lnTo>
                  <a:lnTo>
                    <a:pt x="198754" y="4908931"/>
                  </a:lnTo>
                  <a:lnTo>
                    <a:pt x="184023" y="5138039"/>
                  </a:lnTo>
                  <a:lnTo>
                    <a:pt x="167639" y="5354701"/>
                  </a:lnTo>
                  <a:lnTo>
                    <a:pt x="150749" y="5561838"/>
                  </a:lnTo>
                  <a:lnTo>
                    <a:pt x="132334" y="5753862"/>
                  </a:lnTo>
                  <a:lnTo>
                    <a:pt x="114426" y="5934227"/>
                  </a:lnTo>
                  <a:lnTo>
                    <a:pt x="96392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6981825" y="6858000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000" y="1724025"/>
              <a:ext cx="5448300" cy="34099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1775" y="0"/>
              <a:ext cx="776287" cy="121437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28344" y="2732659"/>
            <a:ext cx="3926840" cy="3077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Климат</a:t>
            </a:r>
            <a:r>
              <a:rPr dirty="0" sz="1100" spc="-9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25">
                <a:solidFill>
                  <a:srgbClr val="EBEBEB"/>
                </a:solidFill>
                <a:latin typeface="Trebuchet MS"/>
                <a:cs typeface="Trebuchet MS"/>
              </a:rPr>
              <a:t>на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260"/>
              </a:lnSpc>
              <a:spcBef>
                <a:spcPts val="855"/>
              </a:spcBef>
              <a:tabLst>
                <a:tab pos="3556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Климатът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в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25">
                <a:solidFill>
                  <a:srgbClr val="EBEBEB"/>
                </a:solidFill>
                <a:latin typeface="Trebuchet MS"/>
                <a:cs typeface="Trebuchet MS"/>
              </a:rPr>
              <a:t>е</a:t>
            </a:r>
            <a:r>
              <a:rPr dirty="0" sz="1100" spc="-3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85">
                <a:solidFill>
                  <a:srgbClr val="EBEBEB"/>
                </a:solidFill>
                <a:latin typeface="Trebuchet MS"/>
                <a:cs typeface="Trebuchet MS"/>
              </a:rPr>
              <a:t>средиземноморски,</a:t>
            </a:r>
            <a:r>
              <a:rPr dirty="0" sz="1100" spc="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но</a:t>
            </a:r>
            <a:endParaRPr sz="1100">
              <a:latin typeface="Trebuchet MS"/>
              <a:cs typeface="Trebuchet MS"/>
            </a:endParaRPr>
          </a:p>
          <a:p>
            <a:pPr marL="355600">
              <a:lnSpc>
                <a:spcPts val="1260"/>
              </a:lnSpc>
            </a:pPr>
            <a:r>
              <a:rPr dirty="0" sz="1100" spc="155">
                <a:solidFill>
                  <a:srgbClr val="EBEBEB"/>
                </a:solidFill>
                <a:latin typeface="Trebuchet MS"/>
                <a:cs typeface="Trebuchet MS"/>
              </a:rPr>
              <a:t>има</a:t>
            </a:r>
            <a:r>
              <a:rPr dirty="0" sz="1100" spc="-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различия</a:t>
            </a:r>
            <a:r>
              <a:rPr dirty="0" sz="1100" spc="-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в</a:t>
            </a:r>
            <a:r>
              <a:rPr dirty="0" sz="1100" spc="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зависимост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от</a:t>
            </a:r>
            <a:r>
              <a:rPr dirty="0" sz="1100" spc="45">
                <a:solidFill>
                  <a:srgbClr val="EBEBEB"/>
                </a:solidFill>
                <a:latin typeface="Trebuchet MS"/>
                <a:cs typeface="Trebuchet MS"/>
              </a:rPr>
              <a:t> региона: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260"/>
              </a:lnSpc>
              <a:spcBef>
                <a:spcPts val="860"/>
              </a:spcBef>
              <a:tabLst>
                <a:tab pos="3429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110">
                <a:solidFill>
                  <a:srgbClr val="EBEBEB"/>
                </a:solidFill>
                <a:latin typeface="Trebuchet MS"/>
                <a:cs typeface="Trebuchet MS"/>
              </a:rPr>
              <a:t>Северна</a:t>
            </a:r>
            <a:r>
              <a:rPr dirty="0" sz="1100" spc="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EBEBEB"/>
                </a:solidFill>
                <a:latin typeface="Trebuchet MS"/>
                <a:cs typeface="Trebuchet MS"/>
              </a:rPr>
              <a:t>–</a:t>
            </a:r>
            <a:r>
              <a:rPr dirty="0" sz="1100" spc="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По-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хладен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EBEBEB"/>
                </a:solidFill>
                <a:latin typeface="Trebuchet MS"/>
                <a:cs typeface="Trebuchet MS"/>
              </a:rPr>
              <a:t>влажен</a:t>
            </a:r>
            <a:r>
              <a:rPr dirty="0" sz="1100" spc="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климат</a:t>
            </a:r>
            <a:endParaRPr sz="1100">
              <a:latin typeface="Trebuchet MS"/>
              <a:cs typeface="Trebuchet MS"/>
            </a:endParaRPr>
          </a:p>
          <a:p>
            <a:pPr algn="ctr" marL="42545">
              <a:lnSpc>
                <a:spcPts val="1260"/>
              </a:lnSpc>
            </a:pPr>
            <a:r>
              <a:rPr dirty="0" sz="1100" spc="175">
                <a:solidFill>
                  <a:srgbClr val="EBEBEB"/>
                </a:solidFill>
                <a:latin typeface="Trebuchet MS"/>
                <a:cs typeface="Trebuchet MS"/>
              </a:rPr>
              <a:t>с</a:t>
            </a:r>
            <a:r>
              <a:rPr dirty="0" sz="1100" spc="10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повече</a:t>
            </a:r>
            <a:r>
              <a:rPr dirty="0" sz="1100" spc="9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валежи,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20">
                <a:solidFill>
                  <a:srgbClr val="EBEBEB"/>
                </a:solidFill>
                <a:latin typeface="Trebuchet MS"/>
                <a:cs typeface="Trebuchet MS"/>
              </a:rPr>
              <a:t>особено</a:t>
            </a:r>
            <a:r>
              <a:rPr dirty="0" sz="1100" spc="9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в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зимните</a:t>
            </a:r>
            <a:r>
              <a:rPr dirty="0" sz="1100" spc="9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EBEBEB"/>
                </a:solidFill>
                <a:latin typeface="Trebuchet MS"/>
                <a:cs typeface="Trebuchet MS"/>
              </a:rPr>
              <a:t>месеци.</a:t>
            </a:r>
            <a:endParaRPr sz="1100">
              <a:latin typeface="Trebuchet MS"/>
              <a:cs typeface="Trebuchet MS"/>
            </a:endParaRPr>
          </a:p>
          <a:p>
            <a:pPr algn="ctr" marR="10160">
              <a:lnSpc>
                <a:spcPts val="1260"/>
              </a:lnSpc>
              <a:spcBef>
                <a:spcPts val="860"/>
              </a:spcBef>
              <a:tabLst>
                <a:tab pos="3429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Централна</a:t>
            </a:r>
            <a:r>
              <a:rPr dirty="0" sz="1100" spc="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r>
              <a:rPr dirty="0" sz="1100" spc="3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EBEBEB"/>
                </a:solidFill>
                <a:latin typeface="Trebuchet MS"/>
                <a:cs typeface="Trebuchet MS"/>
              </a:rPr>
              <a:t>–</a:t>
            </a:r>
            <a:r>
              <a:rPr dirty="0" sz="1100" spc="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10">
                <a:solidFill>
                  <a:srgbClr val="EBEBEB"/>
                </a:solidFill>
                <a:latin typeface="Trebuchet MS"/>
                <a:cs typeface="Trebuchet MS"/>
              </a:rPr>
              <a:t>Умерено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топъл</a:t>
            </a:r>
            <a:r>
              <a:rPr dirty="0" sz="1100" spc="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климат,</a:t>
            </a:r>
            <a:r>
              <a:rPr dirty="0" sz="1100" spc="3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25">
                <a:solidFill>
                  <a:srgbClr val="EBEBEB"/>
                </a:solidFill>
                <a:latin typeface="Trebuchet MS"/>
                <a:cs typeface="Trebuchet MS"/>
              </a:rPr>
              <a:t>с</a:t>
            </a:r>
            <a:endParaRPr sz="1100">
              <a:latin typeface="Trebuchet MS"/>
              <a:cs typeface="Trebuchet MS"/>
            </a:endParaRPr>
          </a:p>
          <a:p>
            <a:pPr marL="355600">
              <a:lnSpc>
                <a:spcPts val="1260"/>
              </a:lnSpc>
            </a:pPr>
            <a:r>
              <a:rPr dirty="0" sz="1100" spc="110">
                <a:solidFill>
                  <a:srgbClr val="EBEBEB"/>
                </a:solidFill>
                <a:latin typeface="Trebuchet MS"/>
                <a:cs typeface="Trebuchet MS"/>
              </a:rPr>
              <a:t>горещо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сухо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30">
                <a:solidFill>
                  <a:srgbClr val="EBEBEB"/>
                </a:solidFill>
                <a:latin typeface="Trebuchet MS"/>
                <a:cs typeface="Trebuchet MS"/>
              </a:rPr>
              <a:t>лято,</a:t>
            </a:r>
            <a:r>
              <a:rPr dirty="0" sz="1100" spc="-3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00">
                <a:solidFill>
                  <a:srgbClr val="EBEBEB"/>
                </a:solidFill>
                <a:latin typeface="Trebuchet MS"/>
                <a:cs typeface="Trebuchet MS"/>
              </a:rPr>
              <a:t>но</a:t>
            </a:r>
            <a:r>
              <a:rPr dirty="0" sz="1100" spc="-9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сравнително</a:t>
            </a:r>
            <a:r>
              <a:rPr dirty="0" sz="1100" spc="-8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EBEBEB"/>
                </a:solidFill>
                <a:latin typeface="Trebuchet MS"/>
                <a:cs typeface="Trebuchet MS"/>
              </a:rPr>
              <a:t>мека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EBEBEB"/>
                </a:solidFill>
                <a:latin typeface="Trebuchet MS"/>
                <a:cs typeface="Trebuchet MS"/>
              </a:rPr>
              <a:t>зима.</a:t>
            </a:r>
            <a:endParaRPr sz="1100">
              <a:latin typeface="Trebuchet MS"/>
              <a:cs typeface="Trebuchet MS"/>
            </a:endParaRPr>
          </a:p>
          <a:p>
            <a:pPr marL="355600" marR="96520" indent="-343535">
              <a:lnSpc>
                <a:spcPts val="1200"/>
              </a:lnSpc>
              <a:spcBef>
                <a:spcPts val="1000"/>
              </a:spcBef>
              <a:tabLst>
                <a:tab pos="3556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114">
                <a:solidFill>
                  <a:srgbClr val="EBEBEB"/>
                </a:solidFill>
                <a:latin typeface="Trebuchet MS"/>
                <a:cs typeface="Trebuchet MS"/>
              </a:rPr>
              <a:t>Южна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Португалия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45">
                <a:solidFill>
                  <a:srgbClr val="EBEBEB"/>
                </a:solidFill>
                <a:latin typeface="Trebuchet MS"/>
                <a:cs typeface="Trebuchet MS"/>
              </a:rPr>
              <a:t>(Алгарве)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EBEBEB"/>
                </a:solidFill>
                <a:latin typeface="Trebuchet MS"/>
                <a:cs typeface="Trebuchet MS"/>
              </a:rPr>
              <a:t>–</a:t>
            </a:r>
            <a:r>
              <a:rPr dirty="0" sz="1100" spc="-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85">
                <a:solidFill>
                  <a:srgbClr val="EBEBEB"/>
                </a:solidFill>
                <a:latin typeface="Trebuchet MS"/>
                <a:cs typeface="Trebuchet MS"/>
              </a:rPr>
              <a:t>Сух</a:t>
            </a:r>
            <a:r>
              <a:rPr dirty="0" sz="1100" spc="-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топъл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климат 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през</a:t>
            </a:r>
            <a:r>
              <a:rPr dirty="0" sz="1100" spc="9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цялата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година,</a:t>
            </a:r>
            <a:r>
              <a:rPr dirty="0" sz="1100" spc="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75">
                <a:solidFill>
                  <a:srgbClr val="EBEBEB"/>
                </a:solidFill>
                <a:latin typeface="Trebuchet MS"/>
                <a:cs typeface="Trebuchet MS"/>
              </a:rPr>
              <a:t>с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меки</a:t>
            </a:r>
            <a:r>
              <a:rPr dirty="0" sz="1100" spc="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зими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95">
                <a:solidFill>
                  <a:srgbClr val="EBEBEB"/>
                </a:solidFill>
                <a:latin typeface="Trebuchet MS"/>
                <a:cs typeface="Trebuchet MS"/>
              </a:rPr>
              <a:t>горещи</a:t>
            </a:r>
            <a:r>
              <a:rPr dirty="0" sz="1100" spc="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лета.</a:t>
            </a:r>
            <a:endParaRPr sz="1100">
              <a:latin typeface="Trebuchet MS"/>
              <a:cs typeface="Trebuchet MS"/>
            </a:endParaRPr>
          </a:p>
          <a:p>
            <a:pPr marL="355600" marR="323215" indent="-343535">
              <a:lnSpc>
                <a:spcPts val="1200"/>
              </a:lnSpc>
              <a:spcBef>
                <a:spcPts val="980"/>
              </a:spcBef>
              <a:tabLst>
                <a:tab pos="3556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Острови</a:t>
            </a:r>
            <a:r>
              <a:rPr dirty="0" sz="1100" spc="-5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0">
                <a:solidFill>
                  <a:srgbClr val="EBEBEB"/>
                </a:solidFill>
                <a:latin typeface="Trebuchet MS"/>
                <a:cs typeface="Trebuchet MS"/>
              </a:rPr>
              <a:t>(Азорите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-4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00">
                <a:solidFill>
                  <a:srgbClr val="EBEBEB"/>
                </a:solidFill>
                <a:latin typeface="Trebuchet MS"/>
                <a:cs typeface="Trebuchet MS"/>
              </a:rPr>
              <a:t>Мадейра)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60">
                <a:solidFill>
                  <a:srgbClr val="EBEBEB"/>
                </a:solidFill>
                <a:latin typeface="Trebuchet MS"/>
                <a:cs typeface="Trebuchet MS"/>
              </a:rPr>
              <a:t>–</a:t>
            </a:r>
            <a:r>
              <a:rPr dirty="0" sz="1100" spc="-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Субтропичен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океански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климат, </a:t>
            </a:r>
            <a:r>
              <a:rPr dirty="0" sz="1100" spc="175">
                <a:solidFill>
                  <a:srgbClr val="EBEBEB"/>
                </a:solidFill>
                <a:latin typeface="Trebuchet MS"/>
                <a:cs typeface="Trebuchet MS"/>
              </a:rPr>
              <a:t>с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висока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45">
                <a:solidFill>
                  <a:srgbClr val="EBEBEB"/>
                </a:solidFill>
                <a:latin typeface="Trebuchet MS"/>
                <a:cs typeface="Trebuchet MS"/>
              </a:rPr>
              <a:t>влажност</a:t>
            </a:r>
            <a:r>
              <a:rPr dirty="0" sz="1100" spc="4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и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меки температури</a:t>
            </a:r>
            <a:r>
              <a:rPr dirty="0" sz="1100" spc="-3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през</a:t>
            </a:r>
            <a:r>
              <a:rPr dirty="0" sz="1100" spc="-3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EBEBEB"/>
                </a:solidFill>
                <a:latin typeface="Trebuchet MS"/>
                <a:cs typeface="Trebuchet MS"/>
              </a:rPr>
              <a:t>цялата</a:t>
            </a:r>
            <a:r>
              <a:rPr dirty="0" sz="1100" spc="-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година.</a:t>
            </a:r>
            <a:endParaRPr sz="1100">
              <a:latin typeface="Trebuchet MS"/>
              <a:cs typeface="Trebuchet MS"/>
            </a:endParaRPr>
          </a:p>
          <a:p>
            <a:pPr marL="355600" marR="69215" indent="-343535">
              <a:lnSpc>
                <a:spcPct val="91000"/>
              </a:lnSpc>
              <a:spcBef>
                <a:spcPts val="960"/>
              </a:spcBef>
              <a:tabLst>
                <a:tab pos="355600" algn="l"/>
              </a:tabLst>
            </a:pPr>
            <a:r>
              <a:rPr dirty="0" sz="900" spc="25">
                <a:solidFill>
                  <a:srgbClr val="F7F7F7"/>
                </a:solidFill>
                <a:latin typeface="Lucida Sans Unicode"/>
                <a:cs typeface="Lucida Sans Unicode"/>
              </a:rPr>
              <a:t>▶</a:t>
            </a:r>
            <a:r>
              <a:rPr dirty="0" sz="900">
                <a:solidFill>
                  <a:srgbClr val="F7F7F7"/>
                </a:solidFill>
                <a:latin typeface="Lucida Sans Unicode"/>
                <a:cs typeface="Lucida Sans Unicode"/>
              </a:rPr>
              <a:t>	</a:t>
            </a:r>
            <a:r>
              <a:rPr dirty="0" sz="1100" spc="80">
                <a:solidFill>
                  <a:srgbClr val="EBEBEB"/>
                </a:solidFill>
                <a:latin typeface="Trebuchet MS"/>
                <a:cs typeface="Trebuchet MS"/>
              </a:rPr>
              <a:t>Средните</a:t>
            </a:r>
            <a:r>
              <a:rPr dirty="0" sz="1100" spc="-5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летни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температури</a:t>
            </a:r>
            <a:r>
              <a:rPr dirty="0" sz="1100" spc="-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EBEBEB"/>
                </a:solidFill>
                <a:latin typeface="Trebuchet MS"/>
                <a:cs typeface="Trebuchet MS"/>
              </a:rPr>
              <a:t>варират</a:t>
            </a:r>
            <a:r>
              <a:rPr dirty="0" sz="1100" spc="3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между</a:t>
            </a:r>
            <a:r>
              <a:rPr dirty="0" sz="1100" spc="1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EBEBEB"/>
                </a:solidFill>
                <a:latin typeface="Trebuchet MS"/>
                <a:cs typeface="Trebuchet MS"/>
              </a:rPr>
              <a:t>25- </a:t>
            </a:r>
            <a:r>
              <a:rPr dirty="0" sz="1100">
                <a:solidFill>
                  <a:srgbClr val="EBEBEB"/>
                </a:solidFill>
                <a:latin typeface="Trebuchet MS"/>
                <a:cs typeface="Trebuchet MS"/>
              </a:rPr>
              <a:t>35°C,</a:t>
            </a:r>
            <a:r>
              <a:rPr dirty="0" sz="1100" spc="-2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EBEBEB"/>
                </a:solidFill>
                <a:latin typeface="Trebuchet MS"/>
                <a:cs typeface="Trebuchet MS"/>
              </a:rPr>
              <a:t>докато</a:t>
            </a:r>
            <a:r>
              <a:rPr dirty="0" sz="110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EBEBEB"/>
                </a:solidFill>
                <a:latin typeface="Trebuchet MS"/>
                <a:cs typeface="Trebuchet MS"/>
              </a:rPr>
              <a:t>зимните</a:t>
            </a:r>
            <a:r>
              <a:rPr dirty="0" sz="110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EBEBEB"/>
                </a:solidFill>
                <a:latin typeface="Trebuchet MS"/>
                <a:cs typeface="Trebuchet MS"/>
              </a:rPr>
              <a:t>обикновено</a:t>
            </a:r>
            <a:r>
              <a:rPr dirty="0" sz="110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195">
                <a:solidFill>
                  <a:srgbClr val="EBEBEB"/>
                </a:solidFill>
                <a:latin typeface="Trebuchet MS"/>
                <a:cs typeface="Trebuchet MS"/>
              </a:rPr>
              <a:t>са</a:t>
            </a:r>
            <a:r>
              <a:rPr dirty="0" sz="1100" spc="-3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EBEBEB"/>
                </a:solidFill>
                <a:latin typeface="Trebuchet MS"/>
                <a:cs typeface="Trebuchet MS"/>
              </a:rPr>
              <a:t>между</a:t>
            </a:r>
            <a:r>
              <a:rPr dirty="0" sz="1100" spc="-1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EBEBEB"/>
                </a:solidFill>
                <a:latin typeface="Trebuchet MS"/>
                <a:cs typeface="Trebuchet MS"/>
              </a:rPr>
              <a:t>5- </a:t>
            </a:r>
            <a:r>
              <a:rPr dirty="0" sz="1100" spc="-10">
                <a:solidFill>
                  <a:srgbClr val="EBEBEB"/>
                </a:solidFill>
                <a:latin typeface="Trebuchet MS"/>
                <a:cs typeface="Trebuchet MS"/>
              </a:rPr>
              <a:t>15°C.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9389" rIns="0" bIns="0" rtlCol="0" vert="horz">
            <a:spAutoFit/>
          </a:bodyPr>
          <a:lstStyle/>
          <a:p>
            <a:pPr marL="15240">
              <a:lnSpc>
                <a:spcPts val="3745"/>
              </a:lnSpc>
              <a:spcBef>
                <a:spcPts val="105"/>
              </a:spcBef>
            </a:pPr>
            <a:r>
              <a:rPr dirty="0" sz="3300" spc="90"/>
              <a:t>Португалия</a:t>
            </a:r>
            <a:r>
              <a:rPr dirty="0" sz="3300" spc="-135"/>
              <a:t> </a:t>
            </a:r>
            <a:r>
              <a:rPr dirty="0" sz="3300" spc="180"/>
              <a:t>през</a:t>
            </a:r>
            <a:endParaRPr sz="3300"/>
          </a:p>
          <a:p>
            <a:pPr marL="15240" marR="5715">
              <a:lnSpc>
                <a:spcPts val="3610"/>
              </a:lnSpc>
              <a:spcBef>
                <a:spcPts val="195"/>
              </a:spcBef>
            </a:pPr>
            <a:r>
              <a:rPr dirty="0" sz="3300" spc="215"/>
              <a:t>Средновековие</a:t>
            </a:r>
            <a:r>
              <a:rPr dirty="0" sz="3300" spc="-75"/>
              <a:t> </a:t>
            </a:r>
            <a:r>
              <a:rPr dirty="0" sz="3300" spc="130"/>
              <a:t>и</a:t>
            </a:r>
            <a:r>
              <a:rPr dirty="0" sz="3300" spc="-110"/>
              <a:t> </a:t>
            </a:r>
            <a:r>
              <a:rPr dirty="0" sz="3300" spc="70"/>
              <a:t>Великите </a:t>
            </a:r>
            <a:r>
              <a:rPr dirty="0" sz="3300" spc="275"/>
              <a:t>географски</a:t>
            </a:r>
            <a:r>
              <a:rPr dirty="0" sz="3300" spc="-114"/>
              <a:t> </a:t>
            </a:r>
            <a:r>
              <a:rPr dirty="0" sz="3300" spc="-10"/>
              <a:t>открития</a:t>
            </a:r>
            <a:endParaRPr sz="3300"/>
          </a:p>
        </p:txBody>
      </p:sp>
      <p:sp>
        <p:nvSpPr>
          <p:cNvPr id="6" name="object 6" descr=""/>
          <p:cNvSpPr txBox="1"/>
          <p:nvPr/>
        </p:nvSpPr>
        <p:spPr>
          <a:xfrm>
            <a:off x="728344" y="2474912"/>
            <a:ext cx="5868035" cy="358521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198755">
              <a:lnSpc>
                <a:spcPct val="103000"/>
              </a:lnSpc>
              <a:spcBef>
                <a:spcPts val="70"/>
              </a:spcBef>
            </a:pPr>
            <a:r>
              <a:rPr dirty="0" sz="1100" spc="7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550" spc="70">
                <a:solidFill>
                  <a:srgbClr val="FFFFFF"/>
                </a:solidFill>
                <a:latin typeface="Trebuchet MS"/>
                <a:cs typeface="Trebuchet MS"/>
              </a:rPr>
              <a:t>143</a:t>
            </a:r>
            <a:r>
              <a:rPr dirty="0" sz="15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20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Trebuchet MS"/>
                <a:cs typeface="Trebuchet MS"/>
              </a:rPr>
              <a:t>Кралство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40">
                <a:solidFill>
                  <a:srgbClr val="FFFFFF"/>
                </a:solidFill>
                <a:latin typeface="Trebuchet MS"/>
                <a:cs typeface="Trebuchet MS"/>
              </a:rPr>
              <a:t>става</a:t>
            </a:r>
            <a:r>
              <a:rPr dirty="0" sz="15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Trebuchet MS"/>
                <a:cs typeface="Trebuchet MS"/>
              </a:rPr>
              <a:t>независима </a:t>
            </a:r>
            <a:r>
              <a:rPr dirty="0" sz="1550" spc="95">
                <a:solidFill>
                  <a:srgbClr val="FFFFFF"/>
                </a:solidFill>
                <a:latin typeface="Trebuchet MS"/>
                <a:cs typeface="Trebuchet MS"/>
              </a:rPr>
              <a:t>държава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Trebuchet MS"/>
                <a:cs typeface="Trebuchet MS"/>
              </a:rPr>
              <a:t>след</a:t>
            </a:r>
            <a:r>
              <a:rPr dirty="0" sz="15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Trebuchet MS"/>
                <a:cs typeface="Trebuchet MS"/>
              </a:rPr>
              <a:t>договора</a:t>
            </a:r>
            <a:r>
              <a:rPr dirty="0" sz="15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80">
                <a:solidFill>
                  <a:srgbClr val="FFFFFF"/>
                </a:solidFill>
                <a:latin typeface="Trebuchet MS"/>
                <a:cs typeface="Trebuchet MS"/>
              </a:rPr>
              <a:t>Самора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Trebuchet MS"/>
                <a:cs typeface="Trebuchet MS"/>
              </a:rPr>
              <a:t>между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35">
                <a:solidFill>
                  <a:srgbClr val="FFFFFF"/>
                </a:solidFill>
                <a:latin typeface="Trebuchet MS"/>
                <a:cs typeface="Trebuchet MS"/>
              </a:rPr>
              <a:t>Афонсу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Кастилия.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25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1249</a:t>
            </a:r>
            <a:r>
              <a:rPr dirty="0" sz="15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14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Пълно</a:t>
            </a:r>
            <a:r>
              <a:rPr dirty="0" sz="15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изгонване</a:t>
            </a:r>
            <a:r>
              <a:rPr dirty="0" sz="15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8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Trebuchet MS"/>
                <a:cs typeface="Trebuchet MS"/>
              </a:rPr>
              <a:t>маврите</a:t>
            </a:r>
            <a:r>
              <a:rPr dirty="0" sz="15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dirty="0" sz="15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територията</a:t>
            </a:r>
            <a:r>
              <a:rPr dirty="0" sz="15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7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35">
                <a:solidFill>
                  <a:srgbClr val="FFFFFF"/>
                </a:solidFill>
                <a:latin typeface="Trebuchet MS"/>
                <a:cs typeface="Trebuchet MS"/>
              </a:rPr>
              <a:t>Португалия.</a:t>
            </a:r>
            <a:endParaRPr sz="1550">
              <a:latin typeface="Trebuchet MS"/>
              <a:cs typeface="Trebuchet MS"/>
            </a:endParaRPr>
          </a:p>
          <a:p>
            <a:pPr marL="12700" marR="511809">
              <a:lnSpc>
                <a:spcPct val="100899"/>
              </a:lnSpc>
              <a:spcBef>
                <a:spcPts val="1050"/>
              </a:spcBef>
            </a:pPr>
            <a:r>
              <a:rPr dirty="0" sz="125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1415</a:t>
            </a:r>
            <a:r>
              <a:rPr dirty="0" sz="15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14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Trebuchet MS"/>
                <a:cs typeface="Trebuchet MS"/>
              </a:rPr>
              <a:t>Португалците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55">
                <a:solidFill>
                  <a:srgbClr val="FFFFFF"/>
                </a:solidFill>
                <a:latin typeface="Trebuchet MS"/>
                <a:cs typeface="Trebuchet MS"/>
              </a:rPr>
              <a:t>завладяват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70">
                <a:solidFill>
                  <a:srgbClr val="FFFFFF"/>
                </a:solidFill>
                <a:latin typeface="Trebuchet MS"/>
                <a:cs typeface="Trebuchet MS"/>
              </a:rPr>
              <a:t>Сеута</a:t>
            </a:r>
            <a:r>
              <a:rPr dirty="0" sz="15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Trebuchet MS"/>
                <a:cs typeface="Trebuchet MS"/>
              </a:rPr>
              <a:t>Северна </a:t>
            </a:r>
            <a:r>
              <a:rPr dirty="0" sz="1550" spc="220">
                <a:solidFill>
                  <a:srgbClr val="FFFFFF"/>
                </a:solidFill>
                <a:latin typeface="Trebuchet MS"/>
                <a:cs typeface="Trebuchet MS"/>
              </a:rPr>
              <a:t>Африка</a:t>
            </a:r>
            <a:r>
              <a:rPr dirty="0" sz="15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Trebuchet MS"/>
                <a:cs typeface="Trebuchet MS"/>
              </a:rPr>
              <a:t>първата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Trebuchet MS"/>
                <a:cs typeface="Trebuchet MS"/>
              </a:rPr>
              <a:t>отвъдморска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45">
                <a:solidFill>
                  <a:srgbClr val="FFFFFF"/>
                </a:solidFill>
                <a:latin typeface="Trebuchet MS"/>
                <a:cs typeface="Trebuchet MS"/>
              </a:rPr>
              <a:t>територия.</a:t>
            </a:r>
            <a:endParaRPr sz="1550">
              <a:latin typeface="Trebuchet MS"/>
              <a:cs typeface="Trebuchet MS"/>
            </a:endParaRPr>
          </a:p>
          <a:p>
            <a:pPr marL="12700" marR="605155">
              <a:lnSpc>
                <a:spcPct val="105000"/>
              </a:lnSpc>
              <a:spcBef>
                <a:spcPts val="975"/>
              </a:spcBef>
            </a:pPr>
            <a:r>
              <a:rPr dirty="0" sz="125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1488</a:t>
            </a:r>
            <a:r>
              <a:rPr dirty="0" sz="15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14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40">
                <a:solidFill>
                  <a:srgbClr val="FFFFFF"/>
                </a:solidFill>
                <a:latin typeface="Trebuchet MS"/>
                <a:cs typeface="Trebuchet MS"/>
              </a:rPr>
              <a:t>Бартоломеу</a:t>
            </a:r>
            <a:r>
              <a:rPr dirty="0" sz="15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00">
                <a:solidFill>
                  <a:srgbClr val="FFFFFF"/>
                </a:solidFill>
                <a:latin typeface="Trebuchet MS"/>
                <a:cs typeface="Trebuchet MS"/>
              </a:rPr>
              <a:t>Диаш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Trebuchet MS"/>
                <a:cs typeface="Trebuchet MS"/>
              </a:rPr>
              <a:t>заобикаля</a:t>
            </a:r>
            <a:r>
              <a:rPr dirty="0" sz="15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80">
                <a:solidFill>
                  <a:srgbClr val="FFFFFF"/>
                </a:solidFill>
                <a:latin typeface="Trebuchet MS"/>
                <a:cs typeface="Trebuchet MS"/>
              </a:rPr>
              <a:t>нос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95">
                <a:solidFill>
                  <a:srgbClr val="FFFFFF"/>
                </a:solidFill>
                <a:latin typeface="Trebuchet MS"/>
                <a:cs typeface="Trebuchet MS"/>
              </a:rPr>
              <a:t>Добра </a:t>
            </a:r>
            <a:r>
              <a:rPr dirty="0" sz="1550" spc="110">
                <a:solidFill>
                  <a:srgbClr val="FFFFFF"/>
                </a:solidFill>
                <a:latin typeface="Trebuchet MS"/>
                <a:cs typeface="Trebuchet MS"/>
              </a:rPr>
              <a:t>надежда,</a:t>
            </a:r>
            <a:r>
              <a:rPr dirty="0" sz="15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70">
                <a:solidFill>
                  <a:srgbClr val="FFFFFF"/>
                </a:solidFill>
                <a:latin typeface="Trebuchet MS"/>
                <a:cs typeface="Trebuchet MS"/>
              </a:rPr>
              <a:t>отваряйки</a:t>
            </a:r>
            <a:r>
              <a:rPr dirty="0" sz="15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Trebuchet MS"/>
                <a:cs typeface="Trebuchet MS"/>
              </a:rPr>
              <a:t>пътя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Trebuchet MS"/>
                <a:cs typeface="Trebuchet MS"/>
              </a:rPr>
              <a:t>към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Индия.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25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1498</a:t>
            </a:r>
            <a:r>
              <a:rPr dirty="0" sz="15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14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Trebuchet MS"/>
                <a:cs typeface="Trebuchet MS"/>
              </a:rPr>
              <a:t>Васко</a:t>
            </a:r>
            <a:r>
              <a:rPr dirty="0" sz="15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70">
                <a:solidFill>
                  <a:srgbClr val="FFFFFF"/>
                </a:solidFill>
                <a:latin typeface="Trebuchet MS"/>
                <a:cs typeface="Trebuchet MS"/>
              </a:rPr>
              <a:t>да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00">
                <a:solidFill>
                  <a:srgbClr val="FFFFFF"/>
                </a:solidFill>
                <a:latin typeface="Trebuchet MS"/>
                <a:cs typeface="Trebuchet MS"/>
              </a:rPr>
              <a:t>Гама</a:t>
            </a:r>
            <a:r>
              <a:rPr dirty="0" sz="15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Trebuchet MS"/>
                <a:cs typeface="Trebuchet MS"/>
              </a:rPr>
              <a:t>достига</a:t>
            </a:r>
            <a:r>
              <a:rPr dirty="0" sz="1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Индия,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Trebuchet MS"/>
                <a:cs typeface="Trebuchet MS"/>
              </a:rPr>
              <a:t>утвърждавайки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65">
                <a:solidFill>
                  <a:srgbClr val="FFFFFF"/>
                </a:solidFill>
                <a:latin typeface="Trebuchet MS"/>
                <a:cs typeface="Trebuchet MS"/>
              </a:rPr>
              <a:t>Португалия</a:t>
            </a:r>
            <a:r>
              <a:rPr dirty="0" sz="15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Trebuchet MS"/>
                <a:cs typeface="Trebuchet MS"/>
              </a:rPr>
              <a:t>като</a:t>
            </a:r>
            <a:r>
              <a:rPr dirty="0" sz="15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Trebuchet MS"/>
                <a:cs typeface="Trebuchet MS"/>
              </a:rPr>
              <a:t>световна</a:t>
            </a:r>
            <a:r>
              <a:rPr dirty="0" sz="15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5">
                <a:solidFill>
                  <a:srgbClr val="FFFFFF"/>
                </a:solidFill>
                <a:latin typeface="Trebuchet MS"/>
                <a:cs typeface="Trebuchet MS"/>
              </a:rPr>
              <a:t>морска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Trebuchet MS"/>
                <a:cs typeface="Trebuchet MS"/>
              </a:rPr>
              <a:t>сила.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250" spc="80">
                <a:solidFill>
                  <a:srgbClr val="89D0D5"/>
                </a:solidFill>
                <a:latin typeface="Lucida Sans Unicode"/>
                <a:cs typeface="Lucida Sans Unicode"/>
              </a:rPr>
              <a:t>▶</a:t>
            </a:r>
            <a:r>
              <a:rPr dirty="0" sz="1550" spc="80">
                <a:solidFill>
                  <a:srgbClr val="FFFFFF"/>
                </a:solidFill>
                <a:latin typeface="Trebuchet MS"/>
                <a:cs typeface="Trebuchet MS"/>
              </a:rPr>
              <a:t>1500</a:t>
            </a:r>
            <a:r>
              <a:rPr dirty="0" sz="15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114">
                <a:solidFill>
                  <a:srgbClr val="FFFFFF"/>
                </a:solidFill>
                <a:latin typeface="Trebuchet MS"/>
                <a:cs typeface="Trebuchet MS"/>
              </a:rPr>
              <a:t>г.</a:t>
            </a:r>
            <a:r>
              <a:rPr dirty="0" sz="1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50">
                <a:solidFill>
                  <a:srgbClr val="FFFFFF"/>
                </a:solidFill>
                <a:latin typeface="Trebuchet MS"/>
                <a:cs typeface="Trebuchet MS"/>
              </a:rPr>
              <a:t>Педро</a:t>
            </a:r>
            <a:r>
              <a:rPr dirty="0" sz="15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70">
                <a:solidFill>
                  <a:srgbClr val="FFFFFF"/>
                </a:solidFill>
                <a:latin typeface="Trebuchet MS"/>
                <a:cs typeface="Trebuchet MS"/>
              </a:rPr>
              <a:t>Алвареш</a:t>
            </a:r>
            <a:r>
              <a:rPr dirty="0" sz="15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70">
                <a:solidFill>
                  <a:srgbClr val="FFFFFF"/>
                </a:solidFill>
                <a:latin typeface="Trebuchet MS"/>
                <a:cs typeface="Trebuchet MS"/>
              </a:rPr>
              <a:t>Кабрал</a:t>
            </a:r>
            <a:r>
              <a:rPr dirty="0" sz="15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Trebuchet MS"/>
                <a:cs typeface="Trebuchet MS"/>
              </a:rPr>
              <a:t>открива</a:t>
            </a:r>
            <a:r>
              <a:rPr dirty="0" sz="15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35">
                <a:solidFill>
                  <a:srgbClr val="FFFFFF"/>
                </a:solidFill>
                <a:latin typeface="Trebuchet MS"/>
                <a:cs typeface="Trebuchet MS"/>
              </a:rPr>
              <a:t>Бразилия.</a:t>
            </a:r>
            <a:endParaRPr sz="155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019925" y="0"/>
            <a:ext cx="5172075" cy="6858000"/>
            <a:chOff x="7019925" y="0"/>
            <a:chExt cx="517207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7019925" y="0"/>
              <a:ext cx="552450" cy="3705225"/>
            </a:xfrm>
            <a:custGeom>
              <a:avLst/>
              <a:gdLst/>
              <a:ahLst/>
              <a:cxnLst/>
              <a:rect l="l" t="t" r="r" b="b"/>
              <a:pathLst>
                <a:path w="552450" h="3705225">
                  <a:moveTo>
                    <a:pt x="467995" y="0"/>
                  </a:moveTo>
                  <a:lnTo>
                    <a:pt x="0" y="0"/>
                  </a:lnTo>
                  <a:lnTo>
                    <a:pt x="27813" y="122047"/>
                  </a:lnTo>
                  <a:lnTo>
                    <a:pt x="54864" y="244475"/>
                  </a:lnTo>
                  <a:lnTo>
                    <a:pt x="81533" y="366902"/>
                  </a:lnTo>
                  <a:lnTo>
                    <a:pt x="130175" y="612901"/>
                  </a:lnTo>
                  <a:lnTo>
                    <a:pt x="153543" y="735964"/>
                  </a:lnTo>
                  <a:lnTo>
                    <a:pt x="174878" y="857758"/>
                  </a:lnTo>
                  <a:lnTo>
                    <a:pt x="195706" y="981710"/>
                  </a:lnTo>
                  <a:lnTo>
                    <a:pt x="215773" y="1104773"/>
                  </a:lnTo>
                  <a:lnTo>
                    <a:pt x="252602" y="1348739"/>
                  </a:lnTo>
                  <a:lnTo>
                    <a:pt x="269621" y="1469644"/>
                  </a:lnTo>
                  <a:lnTo>
                    <a:pt x="300608" y="1711960"/>
                  </a:lnTo>
                  <a:lnTo>
                    <a:pt x="315086" y="1831594"/>
                  </a:lnTo>
                  <a:lnTo>
                    <a:pt x="328295" y="1949830"/>
                  </a:lnTo>
                  <a:lnTo>
                    <a:pt x="352932" y="2186686"/>
                  </a:lnTo>
                  <a:lnTo>
                    <a:pt x="374523" y="2418715"/>
                  </a:lnTo>
                  <a:lnTo>
                    <a:pt x="384301" y="2533650"/>
                  </a:lnTo>
                  <a:lnTo>
                    <a:pt x="392810" y="2647441"/>
                  </a:lnTo>
                  <a:lnTo>
                    <a:pt x="401700" y="2759710"/>
                  </a:lnTo>
                  <a:lnTo>
                    <a:pt x="409067" y="2870962"/>
                  </a:lnTo>
                  <a:lnTo>
                    <a:pt x="422275" y="3088766"/>
                  </a:lnTo>
                  <a:lnTo>
                    <a:pt x="428498" y="3194939"/>
                  </a:lnTo>
                  <a:lnTo>
                    <a:pt x="433450" y="3300476"/>
                  </a:lnTo>
                  <a:lnTo>
                    <a:pt x="442595" y="3506342"/>
                  </a:lnTo>
                  <a:lnTo>
                    <a:pt x="449072" y="3705225"/>
                  </a:lnTo>
                  <a:lnTo>
                    <a:pt x="517398" y="3667887"/>
                  </a:lnTo>
                  <a:lnTo>
                    <a:pt x="523004" y="3613680"/>
                  </a:lnTo>
                  <a:lnTo>
                    <a:pt x="530424" y="3520330"/>
                  </a:lnTo>
                  <a:lnTo>
                    <a:pt x="534729" y="3450560"/>
                  </a:lnTo>
                  <a:lnTo>
                    <a:pt x="538534" y="3375154"/>
                  </a:lnTo>
                  <a:lnTo>
                    <a:pt x="541851" y="3294447"/>
                  </a:lnTo>
                  <a:lnTo>
                    <a:pt x="544692" y="3208777"/>
                  </a:lnTo>
                  <a:lnTo>
                    <a:pt x="547070" y="3118481"/>
                  </a:lnTo>
                  <a:lnTo>
                    <a:pt x="548996" y="3023893"/>
                  </a:lnTo>
                  <a:lnTo>
                    <a:pt x="551063" y="2874703"/>
                  </a:lnTo>
                  <a:lnTo>
                    <a:pt x="552181" y="2717752"/>
                  </a:lnTo>
                  <a:lnTo>
                    <a:pt x="552391" y="2554177"/>
                  </a:lnTo>
                  <a:lnTo>
                    <a:pt x="551732" y="2385111"/>
                  </a:lnTo>
                  <a:lnTo>
                    <a:pt x="550244" y="2211692"/>
                  </a:lnTo>
                  <a:lnTo>
                    <a:pt x="547043" y="1975658"/>
                  </a:lnTo>
                  <a:lnTo>
                    <a:pt x="542537" y="1736594"/>
                  </a:lnTo>
                  <a:lnTo>
                    <a:pt x="536822" y="1497194"/>
                  </a:lnTo>
                  <a:lnTo>
                    <a:pt x="529993" y="1260148"/>
                  </a:lnTo>
                  <a:lnTo>
                    <a:pt x="522148" y="1028150"/>
                  </a:lnTo>
                  <a:lnTo>
                    <a:pt x="513380" y="803891"/>
                  </a:lnTo>
                  <a:lnTo>
                    <a:pt x="503787" y="590064"/>
                  </a:lnTo>
                  <a:lnTo>
                    <a:pt x="496108" y="438158"/>
                  </a:lnTo>
                  <a:lnTo>
                    <a:pt x="488058" y="294770"/>
                  </a:lnTo>
                  <a:lnTo>
                    <a:pt x="479678" y="161035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0"/>
              <a:ext cx="4962525" cy="6857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2025-10-02T15:06:51Z</dcterms:created>
  <dcterms:modified xsi:type="dcterms:W3CDTF">2025-10-02T15:06:51Z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2025-02-03T00:00:00Z</vt:filetime>
  </property>
  <property fmtid="{D5CDD505-2E9C-101B-9397-08002B2CF9AE}" pid="3" name="LastSaved">
    <vt:filetime>2025-10-02T00:00:00Z</vt:filetime>
  </property>
</Properties>
</file>